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8" r:id="rId2"/>
    <p:sldId id="289" r:id="rId3"/>
    <p:sldId id="294" r:id="rId4"/>
    <p:sldId id="267" r:id="rId5"/>
    <p:sldId id="268" r:id="rId6"/>
    <p:sldId id="269" r:id="rId7"/>
    <p:sldId id="270" r:id="rId8"/>
    <p:sldId id="271" r:id="rId9"/>
    <p:sldId id="281" r:id="rId10"/>
    <p:sldId id="273" r:id="rId11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2"/>
    <a:srgbClr val="004A93"/>
    <a:srgbClr val="007777"/>
    <a:srgbClr val="AFC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00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02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89608521963311E-2"/>
          <c:y val="3.4541577825159916E-2"/>
          <c:w val="0.92545504163002779"/>
          <c:h val="0.691009051354678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Realisert donasjon DBD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'Ark1'!$A$2:$A$37</c:f>
              <c:strCache>
                <c:ptCount val="36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Mosjøen</c:v>
                </c:pt>
                <c:pt idx="6">
                  <c:v>Stokmarknes</c:v>
                </c:pt>
                <c:pt idx="7">
                  <c:v>Kirkenes</c:v>
                </c:pt>
                <c:pt idx="8">
                  <c:v>St. Olavs Hospital</c:v>
                </c:pt>
                <c:pt idx="9">
                  <c:v>Levanger</c:v>
                </c:pt>
                <c:pt idx="10">
                  <c:v>Namsos</c:v>
                </c:pt>
                <c:pt idx="11">
                  <c:v>Molde</c:v>
                </c:pt>
                <c:pt idx="12">
                  <c:v>Ålesund</c:v>
                </c:pt>
                <c:pt idx="13">
                  <c:v>Kristiansund</c:v>
                </c:pt>
                <c:pt idx="14">
                  <c:v>Haukeland </c:v>
                </c:pt>
                <c:pt idx="15">
                  <c:v>Haraldsplass, Bergen</c:v>
                </c:pt>
                <c:pt idx="16">
                  <c:v>Stavanger</c:v>
                </c:pt>
                <c:pt idx="17">
                  <c:v>Haugesund</c:v>
                </c:pt>
                <c:pt idx="18">
                  <c:v>Lærdal</c:v>
                </c:pt>
                <c:pt idx="19">
                  <c:v>Førde</c:v>
                </c:pt>
                <c:pt idx="20">
                  <c:v>OUS, Ullevål</c:v>
                </c:pt>
                <c:pt idx="21">
                  <c:v>OUS, Rikshospitalet</c:v>
                </c:pt>
                <c:pt idx="22">
                  <c:v>Ahus</c:v>
                </c:pt>
                <c:pt idx="23">
                  <c:v>Bærum</c:v>
                </c:pt>
                <c:pt idx="24">
                  <c:v>Kalnes</c:v>
                </c:pt>
                <c:pt idx="25">
                  <c:v>Drammen</c:v>
                </c:pt>
                <c:pt idx="26">
                  <c:v>Skien</c:v>
                </c:pt>
                <c:pt idx="27">
                  <c:v>Tønsberg</c:v>
                </c:pt>
                <c:pt idx="28">
                  <c:v>Kristiansand</c:v>
                </c:pt>
                <c:pt idx="29">
                  <c:v>Arendal</c:v>
                </c:pt>
                <c:pt idx="30">
                  <c:v>Lillehammer</c:v>
                </c:pt>
                <c:pt idx="31">
                  <c:v>Elverum</c:v>
                </c:pt>
                <c:pt idx="32">
                  <c:v>Gjøvik</c:v>
                </c:pt>
                <c:pt idx="33">
                  <c:v>Hamar</c:v>
                </c:pt>
                <c:pt idx="34">
                  <c:v>Tynset</c:v>
                </c:pt>
                <c:pt idx="35">
                  <c:v>Kongsberg</c:v>
                </c:pt>
              </c:strCache>
            </c:strRef>
          </c:cat>
          <c:val>
            <c:numRef>
              <c:f>'Ark1'!$B$2:$B$37</c:f>
              <c:numCache>
                <c:formatCode>General</c:formatCode>
                <c:ptCount val="36"/>
                <c:pt idx="0">
                  <c:v>3</c:v>
                </c:pt>
                <c:pt idx="8">
                  <c:v>8</c:v>
                </c:pt>
                <c:pt idx="12">
                  <c:v>1</c:v>
                </c:pt>
                <c:pt idx="14">
                  <c:v>2</c:v>
                </c:pt>
                <c:pt idx="17">
                  <c:v>1</c:v>
                </c:pt>
                <c:pt idx="20">
                  <c:v>5</c:v>
                </c:pt>
                <c:pt idx="21">
                  <c:v>5</c:v>
                </c:pt>
                <c:pt idx="22">
                  <c:v>1</c:v>
                </c:pt>
                <c:pt idx="27">
                  <c:v>2</c:v>
                </c:pt>
                <c:pt idx="28">
                  <c:v>1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Realiserte donasjoner cDCD</c:v>
                </c:pt>
              </c:strCache>
            </c:strRef>
          </c:tx>
          <c:spPr>
            <a:solidFill>
              <a:srgbClr val="3BFA0E"/>
            </a:solidFill>
          </c:spPr>
          <c:invertIfNegative val="0"/>
          <c:cat>
            <c:strRef>
              <c:f>'Ark1'!$A$2:$A$37</c:f>
              <c:strCache>
                <c:ptCount val="36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Mosjøen</c:v>
                </c:pt>
                <c:pt idx="6">
                  <c:v>Stokmarknes</c:v>
                </c:pt>
                <c:pt idx="7">
                  <c:v>Kirkenes</c:v>
                </c:pt>
                <c:pt idx="8">
                  <c:v>St. Olavs Hospital</c:v>
                </c:pt>
                <c:pt idx="9">
                  <c:v>Levanger</c:v>
                </c:pt>
                <c:pt idx="10">
                  <c:v>Namsos</c:v>
                </c:pt>
                <c:pt idx="11">
                  <c:v>Molde</c:v>
                </c:pt>
                <c:pt idx="12">
                  <c:v>Ålesund</c:v>
                </c:pt>
                <c:pt idx="13">
                  <c:v>Kristiansund</c:v>
                </c:pt>
                <c:pt idx="14">
                  <c:v>Haukeland </c:v>
                </c:pt>
                <c:pt idx="15">
                  <c:v>Haraldsplass, Bergen</c:v>
                </c:pt>
                <c:pt idx="16">
                  <c:v>Stavanger</c:v>
                </c:pt>
                <c:pt idx="17">
                  <c:v>Haugesund</c:v>
                </c:pt>
                <c:pt idx="18">
                  <c:v>Lærdal</c:v>
                </c:pt>
                <c:pt idx="19">
                  <c:v>Førde</c:v>
                </c:pt>
                <c:pt idx="20">
                  <c:v>OUS, Ullevål</c:v>
                </c:pt>
                <c:pt idx="21">
                  <c:v>OUS, Rikshospitalet</c:v>
                </c:pt>
                <c:pt idx="22">
                  <c:v>Ahus</c:v>
                </c:pt>
                <c:pt idx="23">
                  <c:v>Bærum</c:v>
                </c:pt>
                <c:pt idx="24">
                  <c:v>Kalnes</c:v>
                </c:pt>
                <c:pt idx="25">
                  <c:v>Drammen</c:v>
                </c:pt>
                <c:pt idx="26">
                  <c:v>Skien</c:v>
                </c:pt>
                <c:pt idx="27">
                  <c:v>Tønsberg</c:v>
                </c:pt>
                <c:pt idx="28">
                  <c:v>Kristiansand</c:v>
                </c:pt>
                <c:pt idx="29">
                  <c:v>Arendal</c:v>
                </c:pt>
                <c:pt idx="30">
                  <c:v>Lillehammer</c:v>
                </c:pt>
                <c:pt idx="31">
                  <c:v>Elverum</c:v>
                </c:pt>
                <c:pt idx="32">
                  <c:v>Gjøvik</c:v>
                </c:pt>
                <c:pt idx="33">
                  <c:v>Hamar</c:v>
                </c:pt>
                <c:pt idx="34">
                  <c:v>Tynset</c:v>
                </c:pt>
                <c:pt idx="35">
                  <c:v>Kongsberg</c:v>
                </c:pt>
              </c:strCache>
            </c:strRef>
          </c:cat>
          <c:val>
            <c:numRef>
              <c:f>'Ark1'!$C$2:$C$37</c:f>
              <c:numCache>
                <c:formatCode>General</c:formatCode>
                <c:ptCount val="36"/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Actual donor- peroperative funn- cancer, organstatus mm</c:v>
                </c:pt>
              </c:strCache>
            </c:strRef>
          </c:tx>
          <c:spPr>
            <a:solidFill>
              <a:srgbClr val="BDDFCC"/>
            </a:solidFill>
          </c:spPr>
          <c:invertIfNegative val="0"/>
          <c:cat>
            <c:strRef>
              <c:f>'Ark1'!$A$2:$A$37</c:f>
              <c:strCache>
                <c:ptCount val="36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Mosjøen</c:v>
                </c:pt>
                <c:pt idx="6">
                  <c:v>Stokmarknes</c:v>
                </c:pt>
                <c:pt idx="7">
                  <c:v>Kirkenes</c:v>
                </c:pt>
                <c:pt idx="8">
                  <c:v>St. Olavs Hospital</c:v>
                </c:pt>
                <c:pt idx="9">
                  <c:v>Levanger</c:v>
                </c:pt>
                <c:pt idx="10">
                  <c:v>Namsos</c:v>
                </c:pt>
                <c:pt idx="11">
                  <c:v>Molde</c:v>
                </c:pt>
                <c:pt idx="12">
                  <c:v>Ålesund</c:v>
                </c:pt>
                <c:pt idx="13">
                  <c:v>Kristiansund</c:v>
                </c:pt>
                <c:pt idx="14">
                  <c:v>Haukeland </c:v>
                </c:pt>
                <c:pt idx="15">
                  <c:v>Haraldsplass, Bergen</c:v>
                </c:pt>
                <c:pt idx="16">
                  <c:v>Stavanger</c:v>
                </c:pt>
                <c:pt idx="17">
                  <c:v>Haugesund</c:v>
                </c:pt>
                <c:pt idx="18">
                  <c:v>Lærdal</c:v>
                </c:pt>
                <c:pt idx="19">
                  <c:v>Førde</c:v>
                </c:pt>
                <c:pt idx="20">
                  <c:v>OUS, Ullevål</c:v>
                </c:pt>
                <c:pt idx="21">
                  <c:v>OUS, Rikshospitalet</c:v>
                </c:pt>
                <c:pt idx="22">
                  <c:v>Ahus</c:v>
                </c:pt>
                <c:pt idx="23">
                  <c:v>Bærum</c:v>
                </c:pt>
                <c:pt idx="24">
                  <c:v>Kalnes</c:v>
                </c:pt>
                <c:pt idx="25">
                  <c:v>Drammen</c:v>
                </c:pt>
                <c:pt idx="26">
                  <c:v>Skien</c:v>
                </c:pt>
                <c:pt idx="27">
                  <c:v>Tønsberg</c:v>
                </c:pt>
                <c:pt idx="28">
                  <c:v>Kristiansand</c:v>
                </c:pt>
                <c:pt idx="29">
                  <c:v>Arendal</c:v>
                </c:pt>
                <c:pt idx="30">
                  <c:v>Lillehammer</c:v>
                </c:pt>
                <c:pt idx="31">
                  <c:v>Elverum</c:v>
                </c:pt>
                <c:pt idx="32">
                  <c:v>Gjøvik</c:v>
                </c:pt>
                <c:pt idx="33">
                  <c:v>Hamar</c:v>
                </c:pt>
                <c:pt idx="34">
                  <c:v>Tynset</c:v>
                </c:pt>
                <c:pt idx="35">
                  <c:v>Kongsberg</c:v>
                </c:pt>
              </c:strCache>
            </c:strRef>
          </c:cat>
          <c:val>
            <c:numRef>
              <c:f>'Ark1'!$D$2:$D$37</c:f>
              <c:numCache>
                <c:formatCode>General</c:formatCode>
                <c:ptCount val="36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Pårørende positive, men ikke gjennomført av med årsaker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'Ark1'!$A$2:$A$37</c:f>
              <c:strCache>
                <c:ptCount val="36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Mosjøen</c:v>
                </c:pt>
                <c:pt idx="6">
                  <c:v>Stokmarknes</c:v>
                </c:pt>
                <c:pt idx="7">
                  <c:v>Kirkenes</c:v>
                </c:pt>
                <c:pt idx="8">
                  <c:v>St. Olavs Hospital</c:v>
                </c:pt>
                <c:pt idx="9">
                  <c:v>Levanger</c:v>
                </c:pt>
                <c:pt idx="10">
                  <c:v>Namsos</c:v>
                </c:pt>
                <c:pt idx="11">
                  <c:v>Molde</c:v>
                </c:pt>
                <c:pt idx="12">
                  <c:v>Ålesund</c:v>
                </c:pt>
                <c:pt idx="13">
                  <c:v>Kristiansund</c:v>
                </c:pt>
                <c:pt idx="14">
                  <c:v>Haukeland </c:v>
                </c:pt>
                <c:pt idx="15">
                  <c:v>Haraldsplass, Bergen</c:v>
                </c:pt>
                <c:pt idx="16">
                  <c:v>Stavanger</c:v>
                </c:pt>
                <c:pt idx="17">
                  <c:v>Haugesund</c:v>
                </c:pt>
                <c:pt idx="18">
                  <c:v>Lærdal</c:v>
                </c:pt>
                <c:pt idx="19">
                  <c:v>Førde</c:v>
                </c:pt>
                <c:pt idx="20">
                  <c:v>OUS, Ullevål</c:v>
                </c:pt>
                <c:pt idx="21">
                  <c:v>OUS, Rikshospitalet</c:v>
                </c:pt>
                <c:pt idx="22">
                  <c:v>Ahus</c:v>
                </c:pt>
                <c:pt idx="23">
                  <c:v>Bærum</c:v>
                </c:pt>
                <c:pt idx="24">
                  <c:v>Kalnes</c:v>
                </c:pt>
                <c:pt idx="25">
                  <c:v>Drammen</c:v>
                </c:pt>
                <c:pt idx="26">
                  <c:v>Skien</c:v>
                </c:pt>
                <c:pt idx="27">
                  <c:v>Tønsberg</c:v>
                </c:pt>
                <c:pt idx="28">
                  <c:v>Kristiansand</c:v>
                </c:pt>
                <c:pt idx="29">
                  <c:v>Arendal</c:v>
                </c:pt>
                <c:pt idx="30">
                  <c:v>Lillehammer</c:v>
                </c:pt>
                <c:pt idx="31">
                  <c:v>Elverum</c:v>
                </c:pt>
                <c:pt idx="32">
                  <c:v>Gjøvik</c:v>
                </c:pt>
                <c:pt idx="33">
                  <c:v>Hamar</c:v>
                </c:pt>
                <c:pt idx="34">
                  <c:v>Tynset</c:v>
                </c:pt>
                <c:pt idx="35">
                  <c:v>Kongsberg</c:v>
                </c:pt>
              </c:strCache>
            </c:strRef>
          </c:cat>
          <c:val>
            <c:numRef>
              <c:f>'Ark1'!$E$2:$E$37</c:f>
              <c:numCache>
                <c:formatCode>General</c:formatCode>
                <c:ptCount val="36"/>
                <c:pt idx="3">
                  <c:v>1</c:v>
                </c:pt>
                <c:pt idx="12">
                  <c:v>2</c:v>
                </c:pt>
                <c:pt idx="20">
                  <c:v>3</c:v>
                </c:pt>
                <c:pt idx="21">
                  <c:v>3</c:v>
                </c:pt>
                <c:pt idx="22">
                  <c:v>1</c:v>
                </c:pt>
                <c:pt idx="24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Avslag (avdøde selv eller pårørende)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'Ark1'!$A$2:$A$37</c:f>
              <c:strCache>
                <c:ptCount val="36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Mosjøen</c:v>
                </c:pt>
                <c:pt idx="6">
                  <c:v>Stokmarknes</c:v>
                </c:pt>
                <c:pt idx="7">
                  <c:v>Kirkenes</c:v>
                </c:pt>
                <c:pt idx="8">
                  <c:v>St. Olavs Hospital</c:v>
                </c:pt>
                <c:pt idx="9">
                  <c:v>Levanger</c:v>
                </c:pt>
                <c:pt idx="10">
                  <c:v>Namsos</c:v>
                </c:pt>
                <c:pt idx="11">
                  <c:v>Molde</c:v>
                </c:pt>
                <c:pt idx="12">
                  <c:v>Ålesund</c:v>
                </c:pt>
                <c:pt idx="13">
                  <c:v>Kristiansund</c:v>
                </c:pt>
                <c:pt idx="14">
                  <c:v>Haukeland </c:v>
                </c:pt>
                <c:pt idx="15">
                  <c:v>Haraldsplass, Bergen</c:v>
                </c:pt>
                <c:pt idx="16">
                  <c:v>Stavanger</c:v>
                </c:pt>
                <c:pt idx="17">
                  <c:v>Haugesund</c:v>
                </c:pt>
                <c:pt idx="18">
                  <c:v>Lærdal</c:v>
                </c:pt>
                <c:pt idx="19">
                  <c:v>Førde</c:v>
                </c:pt>
                <c:pt idx="20">
                  <c:v>OUS, Ullevål</c:v>
                </c:pt>
                <c:pt idx="21">
                  <c:v>OUS, Rikshospitalet</c:v>
                </c:pt>
                <c:pt idx="22">
                  <c:v>Ahus</c:v>
                </c:pt>
                <c:pt idx="23">
                  <c:v>Bærum</c:v>
                </c:pt>
                <c:pt idx="24">
                  <c:v>Kalnes</c:v>
                </c:pt>
                <c:pt idx="25">
                  <c:v>Drammen</c:v>
                </c:pt>
                <c:pt idx="26">
                  <c:v>Skien</c:v>
                </c:pt>
                <c:pt idx="27">
                  <c:v>Tønsberg</c:v>
                </c:pt>
                <c:pt idx="28">
                  <c:v>Kristiansand</c:v>
                </c:pt>
                <c:pt idx="29">
                  <c:v>Arendal</c:v>
                </c:pt>
                <c:pt idx="30">
                  <c:v>Lillehammer</c:v>
                </c:pt>
                <c:pt idx="31">
                  <c:v>Elverum</c:v>
                </c:pt>
                <c:pt idx="32">
                  <c:v>Gjøvik</c:v>
                </c:pt>
                <c:pt idx="33">
                  <c:v>Hamar</c:v>
                </c:pt>
                <c:pt idx="34">
                  <c:v>Tynset</c:v>
                </c:pt>
                <c:pt idx="35">
                  <c:v>Kongsberg</c:v>
                </c:pt>
              </c:strCache>
            </c:strRef>
          </c:cat>
          <c:val>
            <c:numRef>
              <c:f>'Ark1'!$F$2:$F$37</c:f>
              <c:numCache>
                <c:formatCode>General</c:formatCode>
                <c:ptCount val="36"/>
                <c:pt idx="0">
                  <c:v>1</c:v>
                </c:pt>
                <c:pt idx="8">
                  <c:v>1</c:v>
                </c:pt>
                <c:pt idx="12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>
                  <c:v>1</c:v>
                </c:pt>
                <c:pt idx="20">
                  <c:v>1</c:v>
                </c:pt>
                <c:pt idx="21">
                  <c:v>1</c:v>
                </c:pt>
                <c:pt idx="24">
                  <c:v>2</c:v>
                </c:pt>
                <c:pt idx="28">
                  <c:v>1</c:v>
                </c:pt>
                <c:pt idx="35">
                  <c:v>1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Medisinske årsaker/organstaus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'Ark1'!$A$2:$A$37</c:f>
              <c:strCache>
                <c:ptCount val="36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Mosjøen</c:v>
                </c:pt>
                <c:pt idx="6">
                  <c:v>Stokmarknes</c:v>
                </c:pt>
                <c:pt idx="7">
                  <c:v>Kirkenes</c:v>
                </c:pt>
                <c:pt idx="8">
                  <c:v>St. Olavs Hospital</c:v>
                </c:pt>
                <c:pt idx="9">
                  <c:v>Levanger</c:v>
                </c:pt>
                <c:pt idx="10">
                  <c:v>Namsos</c:v>
                </c:pt>
                <c:pt idx="11">
                  <c:v>Molde</c:v>
                </c:pt>
                <c:pt idx="12">
                  <c:v>Ålesund</c:v>
                </c:pt>
                <c:pt idx="13">
                  <c:v>Kristiansund</c:v>
                </c:pt>
                <c:pt idx="14">
                  <c:v>Haukeland </c:v>
                </c:pt>
                <c:pt idx="15">
                  <c:v>Haraldsplass, Bergen</c:v>
                </c:pt>
                <c:pt idx="16">
                  <c:v>Stavanger</c:v>
                </c:pt>
                <c:pt idx="17">
                  <c:v>Haugesund</c:v>
                </c:pt>
                <c:pt idx="18">
                  <c:v>Lærdal</c:v>
                </c:pt>
                <c:pt idx="19">
                  <c:v>Førde</c:v>
                </c:pt>
                <c:pt idx="20">
                  <c:v>OUS, Ullevål</c:v>
                </c:pt>
                <c:pt idx="21">
                  <c:v>OUS, Rikshospitalet</c:v>
                </c:pt>
                <c:pt idx="22">
                  <c:v>Ahus</c:v>
                </c:pt>
                <c:pt idx="23">
                  <c:v>Bærum</c:v>
                </c:pt>
                <c:pt idx="24">
                  <c:v>Kalnes</c:v>
                </c:pt>
                <c:pt idx="25">
                  <c:v>Drammen</c:v>
                </c:pt>
                <c:pt idx="26">
                  <c:v>Skien</c:v>
                </c:pt>
                <c:pt idx="27">
                  <c:v>Tønsberg</c:v>
                </c:pt>
                <c:pt idx="28">
                  <c:v>Kristiansand</c:v>
                </c:pt>
                <c:pt idx="29">
                  <c:v>Arendal</c:v>
                </c:pt>
                <c:pt idx="30">
                  <c:v>Lillehammer</c:v>
                </c:pt>
                <c:pt idx="31">
                  <c:v>Elverum</c:v>
                </c:pt>
                <c:pt idx="32">
                  <c:v>Gjøvik</c:v>
                </c:pt>
                <c:pt idx="33">
                  <c:v>Hamar</c:v>
                </c:pt>
                <c:pt idx="34">
                  <c:v>Tynset</c:v>
                </c:pt>
                <c:pt idx="35">
                  <c:v>Kongsberg</c:v>
                </c:pt>
              </c:strCache>
            </c:strRef>
          </c:cat>
          <c:val>
            <c:numRef>
              <c:f>'Ark1'!$G$2:$G$37</c:f>
              <c:numCache>
                <c:formatCode>General</c:formatCode>
                <c:ptCount val="36"/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2</c:v>
                </c:pt>
                <c:pt idx="9">
                  <c:v>1</c:v>
                </c:pt>
                <c:pt idx="14">
                  <c:v>1</c:v>
                </c:pt>
                <c:pt idx="16">
                  <c:v>2</c:v>
                </c:pt>
                <c:pt idx="17">
                  <c:v>1</c:v>
                </c:pt>
                <c:pt idx="20">
                  <c:v>5</c:v>
                </c:pt>
                <c:pt idx="21">
                  <c:v>1</c:v>
                </c:pt>
                <c:pt idx="28">
                  <c:v>2</c:v>
                </c:pt>
                <c:pt idx="29">
                  <c:v>1</c:v>
                </c:pt>
                <c:pt idx="33">
                  <c:v>2</c:v>
                </c:pt>
                <c:pt idx="34">
                  <c:v>1</c:v>
                </c:pt>
              </c:numCache>
            </c:numRef>
          </c:val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Andre årsaker</c:v>
                </c:pt>
              </c:strCache>
            </c:strRef>
          </c:tx>
          <c:spPr>
            <a:solidFill>
              <a:srgbClr val="700000"/>
            </a:solidFill>
          </c:spPr>
          <c:invertIfNegative val="0"/>
          <c:cat>
            <c:strRef>
              <c:f>'Ark1'!$A$2:$A$37</c:f>
              <c:strCache>
                <c:ptCount val="36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Mosjøen</c:v>
                </c:pt>
                <c:pt idx="6">
                  <c:v>Stokmarknes</c:v>
                </c:pt>
                <c:pt idx="7">
                  <c:v>Kirkenes</c:v>
                </c:pt>
                <c:pt idx="8">
                  <c:v>St. Olavs Hospital</c:v>
                </c:pt>
                <c:pt idx="9">
                  <c:v>Levanger</c:v>
                </c:pt>
                <c:pt idx="10">
                  <c:v>Namsos</c:v>
                </c:pt>
                <c:pt idx="11">
                  <c:v>Molde</c:v>
                </c:pt>
                <c:pt idx="12">
                  <c:v>Ålesund</c:v>
                </c:pt>
                <c:pt idx="13">
                  <c:v>Kristiansund</c:v>
                </c:pt>
                <c:pt idx="14">
                  <c:v>Haukeland </c:v>
                </c:pt>
                <c:pt idx="15">
                  <c:v>Haraldsplass, Bergen</c:v>
                </c:pt>
                <c:pt idx="16">
                  <c:v>Stavanger</c:v>
                </c:pt>
                <c:pt idx="17">
                  <c:v>Haugesund</c:v>
                </c:pt>
                <c:pt idx="18">
                  <c:v>Lærdal</c:v>
                </c:pt>
                <c:pt idx="19">
                  <c:v>Førde</c:v>
                </c:pt>
                <c:pt idx="20">
                  <c:v>OUS, Ullevål</c:v>
                </c:pt>
                <c:pt idx="21">
                  <c:v>OUS, Rikshospitalet</c:v>
                </c:pt>
                <c:pt idx="22">
                  <c:v>Ahus</c:v>
                </c:pt>
                <c:pt idx="23">
                  <c:v>Bærum</c:v>
                </c:pt>
                <c:pt idx="24">
                  <c:v>Kalnes</c:v>
                </c:pt>
                <c:pt idx="25">
                  <c:v>Drammen</c:v>
                </c:pt>
                <c:pt idx="26">
                  <c:v>Skien</c:v>
                </c:pt>
                <c:pt idx="27">
                  <c:v>Tønsberg</c:v>
                </c:pt>
                <c:pt idx="28">
                  <c:v>Kristiansand</c:v>
                </c:pt>
                <c:pt idx="29">
                  <c:v>Arendal</c:v>
                </c:pt>
                <c:pt idx="30">
                  <c:v>Lillehammer</c:v>
                </c:pt>
                <c:pt idx="31">
                  <c:v>Elverum</c:v>
                </c:pt>
                <c:pt idx="32">
                  <c:v>Gjøvik</c:v>
                </c:pt>
                <c:pt idx="33">
                  <c:v>Hamar</c:v>
                </c:pt>
                <c:pt idx="34">
                  <c:v>Tynset</c:v>
                </c:pt>
                <c:pt idx="35">
                  <c:v>Kongsberg</c:v>
                </c:pt>
              </c:strCache>
            </c:strRef>
          </c:cat>
          <c:val>
            <c:numRef>
              <c:f>'Ark1'!$H$2:$H$37</c:f>
              <c:numCache>
                <c:formatCode>General</c:formatCode>
                <c:ptCount val="3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437952"/>
        <c:axId val="35447936"/>
      </c:barChart>
      <c:catAx>
        <c:axId val="35437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Century Gothic" panose="020B0502020202020204" pitchFamily="34" charset="0"/>
              </a:defRPr>
            </a:pPr>
            <a:endParaRPr lang="nb-NO"/>
          </a:p>
        </c:txPr>
        <c:crossAx val="35447936"/>
        <c:crosses val="autoZero"/>
        <c:auto val="1"/>
        <c:lblAlgn val="ctr"/>
        <c:lblOffset val="100"/>
        <c:noMultiLvlLbl val="0"/>
      </c:catAx>
      <c:valAx>
        <c:axId val="3544793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entury Gothic" panose="020B0502020202020204" pitchFamily="34" charset="0"/>
              </a:defRPr>
            </a:pPr>
            <a:endParaRPr lang="nb-NO"/>
          </a:p>
        </c:txPr>
        <c:crossAx val="35437952"/>
        <c:crosses val="autoZero"/>
        <c:crossBetween val="between"/>
        <c:minorUnit val="1"/>
      </c:valAx>
      <c:spPr>
        <a:solidFill>
          <a:schemeClr val="bg1">
            <a:lumMod val="95000"/>
          </a:schemeClr>
        </a:solidFill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"/>
          <c:y val="0.893009231922408"/>
          <c:w val="1"/>
          <c:h val="0.106990784697456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000" baseline="0">
              <a:latin typeface="Century Gothic" panose="020B0502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565203060680952E-2"/>
          <c:y val="4.1053963940465572E-2"/>
          <c:w val="0.94171490852008166"/>
          <c:h val="0.85648329562388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Realisert donor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Helse Nord</c:v>
                </c:pt>
                <c:pt idx="1">
                  <c:v>Helse Midt</c:v>
                </c:pt>
                <c:pt idx="2">
                  <c:v>Helse Vest</c:v>
                </c:pt>
                <c:pt idx="3">
                  <c:v>Helse Sør-Øst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3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Actual donor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Helse Nord</c:v>
                </c:pt>
                <c:pt idx="1">
                  <c:v>Helse Midt</c:v>
                </c:pt>
                <c:pt idx="2">
                  <c:v>Helse Vest</c:v>
                </c:pt>
                <c:pt idx="3">
                  <c:v>Helse Sør-Øst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Pårørende positive, ikke gjennomført medisinske årsaker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Helse Nord</c:v>
                </c:pt>
                <c:pt idx="1">
                  <c:v>Helse Midt</c:v>
                </c:pt>
                <c:pt idx="2">
                  <c:v>Helse Vest</c:v>
                </c:pt>
                <c:pt idx="3">
                  <c:v>Helse Sør-Øst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3">
                  <c:v>10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Avslag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Helse Nord</c:v>
                </c:pt>
                <c:pt idx="1">
                  <c:v>Helse Midt</c:v>
                </c:pt>
                <c:pt idx="2">
                  <c:v>Helse Vest</c:v>
                </c:pt>
                <c:pt idx="3">
                  <c:v>Helse Sør-Øst</c:v>
                </c:pt>
              </c:strCache>
            </c:strRef>
          </c:cat>
          <c:val>
            <c:numRef>
              <c:f>'Ark1'!$E$2:$E$5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Medisinske årsaker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Helse Nord</c:v>
                </c:pt>
                <c:pt idx="1">
                  <c:v>Helse Midt</c:v>
                </c:pt>
                <c:pt idx="2">
                  <c:v>Helse Vest</c:v>
                </c:pt>
                <c:pt idx="3">
                  <c:v>Helse Sør-Øst</c:v>
                </c:pt>
              </c:strCache>
            </c:strRef>
          </c:cat>
          <c:val>
            <c:numRef>
              <c:f>'Ark1'!$F$2:$F$5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12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Andre årsaker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Helse Nord</c:v>
                </c:pt>
                <c:pt idx="1">
                  <c:v>Helse Midt</c:v>
                </c:pt>
                <c:pt idx="2">
                  <c:v>Helse Vest</c:v>
                </c:pt>
                <c:pt idx="3">
                  <c:v>Helse Sør-Øst</c:v>
                </c:pt>
              </c:strCache>
            </c:strRef>
          </c:cat>
          <c:val>
            <c:numRef>
              <c:f>'Ark1'!$G$2:$G$5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73824"/>
        <c:axId val="35375360"/>
      </c:barChart>
      <c:catAx>
        <c:axId val="35373824"/>
        <c:scaling>
          <c:orientation val="minMax"/>
        </c:scaling>
        <c:delete val="0"/>
        <c:axPos val="b"/>
        <c:majorTickMark val="out"/>
        <c:minorTickMark val="none"/>
        <c:tickLblPos val="nextTo"/>
        <c:crossAx val="35375360"/>
        <c:crosses val="autoZero"/>
        <c:auto val="1"/>
        <c:lblAlgn val="ctr"/>
        <c:lblOffset val="100"/>
        <c:noMultiLvlLbl val="0"/>
      </c:catAx>
      <c:valAx>
        <c:axId val="35375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73824"/>
        <c:crosses val="autoZero"/>
        <c:crossBetween val="between"/>
      </c:valAx>
    </c:plotArea>
    <c:legend>
      <c:legendPos val="t"/>
      <c:layout/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200" baseline="0">
              <a:latin typeface="Century Gothic" panose="020B0502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Hjerte</c:v>
                </c:pt>
              </c:strCache>
            </c:strRef>
          </c:tx>
          <c:marker>
            <c:symbol val="none"/>
          </c:marker>
          <c:cat>
            <c:numRef>
              <c:f>'Ark1'!$A$2:$A$13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'Ark1'!$B$2:$B$13</c:f>
              <c:numCache>
                <c:formatCode>General</c:formatCode>
                <c:ptCount val="12"/>
                <c:pt idx="0">
                  <c:v>11</c:v>
                </c:pt>
                <c:pt idx="1">
                  <c:v>9</c:v>
                </c:pt>
                <c:pt idx="2">
                  <c:v>15</c:v>
                </c:pt>
                <c:pt idx="3">
                  <c:v>15</c:v>
                </c:pt>
                <c:pt idx="4">
                  <c:v>23</c:v>
                </c:pt>
                <c:pt idx="5">
                  <c:v>15</c:v>
                </c:pt>
                <c:pt idx="6">
                  <c:v>20</c:v>
                </c:pt>
                <c:pt idx="7">
                  <c:v>17</c:v>
                </c:pt>
                <c:pt idx="8">
                  <c:v>16</c:v>
                </c:pt>
                <c:pt idx="9">
                  <c:v>7</c:v>
                </c:pt>
                <c:pt idx="10">
                  <c:v>8</c:v>
                </c:pt>
                <c:pt idx="11">
                  <c:v>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Hjerte-lunge</c:v>
                </c:pt>
              </c:strCache>
            </c:strRef>
          </c:tx>
          <c:marker>
            <c:symbol val="none"/>
          </c:marker>
          <c:cat>
            <c:numRef>
              <c:f>'Ark1'!$A$2:$A$13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'Ark1'!$C$2:$C$13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Dobbel lunge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'Ark1'!$A$2:$A$13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'Ark1'!$D$2:$D$13</c:f>
              <c:numCache>
                <c:formatCode>General</c:formatCode>
                <c:ptCount val="12"/>
                <c:pt idx="0">
                  <c:v>49</c:v>
                </c:pt>
                <c:pt idx="1">
                  <c:v>33</c:v>
                </c:pt>
                <c:pt idx="2">
                  <c:v>38</c:v>
                </c:pt>
                <c:pt idx="3">
                  <c:v>47</c:v>
                </c:pt>
                <c:pt idx="4">
                  <c:v>49</c:v>
                </c:pt>
                <c:pt idx="5">
                  <c:v>41</c:v>
                </c:pt>
                <c:pt idx="6">
                  <c:v>60</c:v>
                </c:pt>
                <c:pt idx="7">
                  <c:v>40</c:v>
                </c:pt>
                <c:pt idx="8">
                  <c:v>42</c:v>
                </c:pt>
                <c:pt idx="9">
                  <c:v>36</c:v>
                </c:pt>
                <c:pt idx="10">
                  <c:v>35</c:v>
                </c:pt>
                <c:pt idx="11">
                  <c:v>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Singel lunge</c:v>
                </c:pt>
              </c:strCache>
            </c:strRef>
          </c:tx>
          <c:marker>
            <c:symbol val="none"/>
          </c:marker>
          <c:cat>
            <c:numRef>
              <c:f>'Ark1'!$A$2:$A$13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'Ark1'!$E$2:$E$13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Lever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'Ark1'!$A$2:$A$13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'Ark1'!$F$2:$F$13</c:f>
              <c:numCache>
                <c:formatCode>General</c:formatCode>
                <c:ptCount val="12"/>
                <c:pt idx="0">
                  <c:v>13</c:v>
                </c:pt>
                <c:pt idx="1">
                  <c:v>0</c:v>
                </c:pt>
                <c:pt idx="2">
                  <c:v>11</c:v>
                </c:pt>
                <c:pt idx="3">
                  <c:v>16</c:v>
                </c:pt>
                <c:pt idx="4">
                  <c:v>22</c:v>
                </c:pt>
                <c:pt idx="5">
                  <c:v>23</c:v>
                </c:pt>
                <c:pt idx="6">
                  <c:v>17</c:v>
                </c:pt>
                <c:pt idx="7">
                  <c:v>24</c:v>
                </c:pt>
                <c:pt idx="8">
                  <c:v>23</c:v>
                </c:pt>
                <c:pt idx="9">
                  <c:v>29</c:v>
                </c:pt>
                <c:pt idx="10">
                  <c:v>28</c:v>
                </c:pt>
                <c:pt idx="11">
                  <c:v>25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Nyrer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'Ark1'!$A$2:$A$13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'Ark1'!$G$2:$G$13</c:f>
              <c:numCache>
                <c:formatCode>General</c:formatCode>
                <c:ptCount val="12"/>
                <c:pt idx="0">
                  <c:v>177</c:v>
                </c:pt>
                <c:pt idx="1">
                  <c:v>205</c:v>
                </c:pt>
                <c:pt idx="2">
                  <c:v>198</c:v>
                </c:pt>
                <c:pt idx="3">
                  <c:v>219</c:v>
                </c:pt>
                <c:pt idx="4">
                  <c:v>285</c:v>
                </c:pt>
                <c:pt idx="5">
                  <c:v>289</c:v>
                </c:pt>
                <c:pt idx="6">
                  <c:v>293</c:v>
                </c:pt>
                <c:pt idx="7">
                  <c:v>348</c:v>
                </c:pt>
                <c:pt idx="8">
                  <c:v>337</c:v>
                </c:pt>
                <c:pt idx="9">
                  <c:v>366</c:v>
                </c:pt>
                <c:pt idx="10">
                  <c:v>380</c:v>
                </c:pt>
                <c:pt idx="11">
                  <c:v>424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Nyre-pancreas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cat>
            <c:numRef>
              <c:f>'Ark1'!$A$2:$A$13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'Ark1'!$H$2:$H$13</c:f>
              <c:numCache>
                <c:formatCode>General</c:formatCode>
                <c:ptCount val="12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18</c:v>
                </c:pt>
                <c:pt idx="5">
                  <c:v>22</c:v>
                </c:pt>
                <c:pt idx="6">
                  <c:v>13</c:v>
                </c:pt>
                <c:pt idx="7">
                  <c:v>8</c:v>
                </c:pt>
                <c:pt idx="8">
                  <c:v>4</c:v>
                </c:pt>
                <c:pt idx="9">
                  <c:v>4</c:v>
                </c:pt>
                <c:pt idx="10">
                  <c:v>7</c:v>
                </c:pt>
                <c:pt idx="11">
                  <c:v>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'Ark1'!$I$1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'Ark1'!$A$2:$A$13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'Ark1'!$I$2:$I$13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9</c:v>
                </c:pt>
                <c:pt idx="4">
                  <c:v>7</c:v>
                </c:pt>
                <c:pt idx="5">
                  <c:v>15</c:v>
                </c:pt>
                <c:pt idx="6">
                  <c:v>13</c:v>
                </c:pt>
                <c:pt idx="7">
                  <c:v>14</c:v>
                </c:pt>
                <c:pt idx="8">
                  <c:v>14</c:v>
                </c:pt>
                <c:pt idx="9">
                  <c:v>9</c:v>
                </c:pt>
                <c:pt idx="10">
                  <c:v>13</c:v>
                </c:pt>
                <c:pt idx="11">
                  <c:v>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'Ark1'!$J$1</c:f>
              <c:strCache>
                <c:ptCount val="1"/>
                <c:pt idx="0">
                  <c:v>Øy-celler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'Ark1'!$A$2:$A$13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'Ark1'!$J$2:$J$13</c:f>
              <c:numCache>
                <c:formatCode>General</c:formatCode>
                <c:ptCount val="12"/>
                <c:pt idx="0">
                  <c:v>15</c:v>
                </c:pt>
                <c:pt idx="1">
                  <c:v>16</c:v>
                </c:pt>
                <c:pt idx="2">
                  <c:v>10</c:v>
                </c:pt>
                <c:pt idx="3">
                  <c:v>9</c:v>
                </c:pt>
                <c:pt idx="4">
                  <c:v>7</c:v>
                </c:pt>
                <c:pt idx="5">
                  <c:v>9</c:v>
                </c:pt>
                <c:pt idx="6">
                  <c:v>9</c:v>
                </c:pt>
                <c:pt idx="7">
                  <c:v>7</c:v>
                </c:pt>
                <c:pt idx="8">
                  <c:v>8</c:v>
                </c:pt>
                <c:pt idx="9">
                  <c:v>3</c:v>
                </c:pt>
                <c:pt idx="10">
                  <c:v>3</c:v>
                </c:pt>
                <c:pt idx="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6976"/>
        <c:axId val="4688512"/>
      </c:lineChart>
      <c:catAx>
        <c:axId val="468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4688512"/>
        <c:crosses val="autoZero"/>
        <c:auto val="1"/>
        <c:lblAlgn val="ctr"/>
        <c:lblOffset val="100"/>
        <c:noMultiLvlLbl val="0"/>
      </c:catAx>
      <c:valAx>
        <c:axId val="4688512"/>
        <c:scaling>
          <c:orientation val="minMax"/>
          <c:min val="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468697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2233125007356145"/>
          <c:y val="3.3374857993497077E-2"/>
          <c:w val="0.1687001400609677"/>
          <c:h val="0.49809765124100447"/>
        </c:manualLayout>
      </c:layout>
      <c:overlay val="0"/>
      <c:txPr>
        <a:bodyPr/>
        <a:lstStyle/>
        <a:p>
          <a:pPr>
            <a:defRPr sz="14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507739105663042E-2"/>
          <c:y val="5.3494112770024325E-2"/>
          <c:w val="0.95949226089433692"/>
          <c:h val="0.82165006481369773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Mulige donorer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 baseline="0"/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'Ark1'!$A$2:$A$11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'Ark1'!$B$2:$B$11</c:f>
              <c:numCache>
                <c:formatCode>General</c:formatCode>
                <c:ptCount val="10"/>
                <c:pt idx="0">
                  <c:v>62</c:v>
                </c:pt>
                <c:pt idx="1">
                  <c:v>66</c:v>
                </c:pt>
                <c:pt idx="2">
                  <c:v>59</c:v>
                </c:pt>
                <c:pt idx="3">
                  <c:v>56</c:v>
                </c:pt>
                <c:pt idx="4">
                  <c:v>89</c:v>
                </c:pt>
                <c:pt idx="5">
                  <c:v>84</c:v>
                </c:pt>
                <c:pt idx="6">
                  <c:v>64</c:v>
                </c:pt>
                <c:pt idx="7">
                  <c:v>85</c:v>
                </c:pt>
                <c:pt idx="8">
                  <c:v>76</c:v>
                </c:pt>
                <c:pt idx="9">
                  <c:v>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Realiserte donorer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 baseline="0"/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'Ark1'!$A$2:$A$11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'Ark1'!$C$2:$C$11</c:f>
              <c:numCache>
                <c:formatCode>General</c:formatCode>
                <c:ptCount val="10"/>
                <c:pt idx="0">
                  <c:v>31</c:v>
                </c:pt>
                <c:pt idx="1">
                  <c:v>29</c:v>
                </c:pt>
                <c:pt idx="2">
                  <c:v>27</c:v>
                </c:pt>
                <c:pt idx="3">
                  <c:v>23</c:v>
                </c:pt>
                <c:pt idx="4">
                  <c:v>27</c:v>
                </c:pt>
                <c:pt idx="5">
                  <c:v>23</c:v>
                </c:pt>
                <c:pt idx="6">
                  <c:v>21</c:v>
                </c:pt>
                <c:pt idx="7">
                  <c:v>28</c:v>
                </c:pt>
                <c:pt idx="8">
                  <c:v>26</c:v>
                </c:pt>
                <c:pt idx="9">
                  <c:v>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267712"/>
        <c:axId val="85211392"/>
      </c:lineChart>
      <c:catAx>
        <c:axId val="7926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nb-NO"/>
          </a:p>
        </c:txPr>
        <c:crossAx val="85211392"/>
        <c:crosses val="autoZero"/>
        <c:auto val="1"/>
        <c:lblAlgn val="ctr"/>
        <c:lblOffset val="100"/>
        <c:noMultiLvlLbl val="0"/>
      </c:catAx>
      <c:valAx>
        <c:axId val="8521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nb-NO"/>
          </a:p>
        </c:txPr>
        <c:crossAx val="7926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7397440534555065E-2"/>
          <c:y val="3.2312182958833306E-2"/>
          <c:w val="0.44188495528955363"/>
          <c:h val="0.10853773941168367"/>
        </c:manualLayout>
      </c:layout>
      <c:overlay val="0"/>
      <c:txPr>
        <a:bodyPr/>
        <a:lstStyle/>
        <a:p>
          <a:pPr>
            <a:defRPr sz="1200" baseline="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400" b="0" dirty="0" err="1"/>
              <a:t>Avslagsprosent</a:t>
            </a:r>
            <a:r>
              <a:rPr lang="en-US" sz="1400" b="0" dirty="0"/>
              <a:t> </a:t>
            </a:r>
            <a:r>
              <a:rPr lang="en-US" sz="1400" b="0" dirty="0" smtClean="0"/>
              <a:t>2017 - 2021</a:t>
            </a:r>
            <a:endParaRPr lang="en-US" sz="1400" b="0" dirty="0"/>
          </a:p>
        </c:rich>
      </c:tx>
      <c:layout>
        <c:manualLayout>
          <c:xMode val="edge"/>
          <c:yMode val="edge"/>
          <c:x val="0.42704224183594114"/>
          <c:y val="0.6452589519991646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273749345310841E-2"/>
          <c:y val="8.765869152792409E-2"/>
          <c:w val="0.93472625065468917"/>
          <c:h val="0.70971203779690806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Avslagsprosent 2017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aseline="0" smtClean="0"/>
                      <a:t>22 %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aseline="0" smtClean="0"/>
                      <a:t>15 %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aseline="0" smtClean="0"/>
                      <a:t>20 %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aseline="0" smtClean="0"/>
                      <a:t>22 %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aseline="0" dirty="0" smtClean="0"/>
                      <a:t>18 %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23 %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20 %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21 %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16 %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17 %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16 %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16 %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24 %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26 %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24 %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22 %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23 %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'Ark1'!$A$2:$A$18</c:f>
              <c:strCache>
                <c:ptCount val="17"/>
                <c:pt idx="0">
                  <c:v>mars 2017</c:v>
                </c:pt>
                <c:pt idx="1">
                  <c:v>juni 2017</c:v>
                </c:pt>
                <c:pt idx="2">
                  <c:v>september 2017</c:v>
                </c:pt>
                <c:pt idx="3">
                  <c:v>desember 2017</c:v>
                </c:pt>
                <c:pt idx="4">
                  <c:v>mars 2018</c:v>
                </c:pt>
                <c:pt idx="5">
                  <c:v>juni 2018</c:v>
                </c:pt>
                <c:pt idx="6">
                  <c:v>september 2018</c:v>
                </c:pt>
                <c:pt idx="7">
                  <c:v>desember 2018</c:v>
                </c:pt>
                <c:pt idx="8">
                  <c:v>mars 2019</c:v>
                </c:pt>
                <c:pt idx="9">
                  <c:v>juni 2019</c:v>
                </c:pt>
                <c:pt idx="10">
                  <c:v>september 2019</c:v>
                </c:pt>
                <c:pt idx="11">
                  <c:v>desember 2019</c:v>
                </c:pt>
                <c:pt idx="12">
                  <c:v>mars 2020</c:v>
                </c:pt>
                <c:pt idx="13">
                  <c:v>juni 2020</c:v>
                </c:pt>
                <c:pt idx="14">
                  <c:v>september 2020</c:v>
                </c:pt>
                <c:pt idx="15">
                  <c:v>desember 2020</c:v>
                </c:pt>
                <c:pt idx="16">
                  <c:v>mars 2021</c:v>
                </c:pt>
              </c:strCache>
            </c:strRef>
          </c:cat>
          <c:val>
            <c:numRef>
              <c:f>'Ark1'!$B$2:$B$18</c:f>
              <c:numCache>
                <c:formatCode>0</c:formatCode>
                <c:ptCount val="17"/>
                <c:pt idx="0">
                  <c:v>22</c:v>
                </c:pt>
                <c:pt idx="1">
                  <c:v>15</c:v>
                </c:pt>
                <c:pt idx="2">
                  <c:v>20</c:v>
                </c:pt>
                <c:pt idx="3">
                  <c:v>22</c:v>
                </c:pt>
                <c:pt idx="4">
                  <c:v>18</c:v>
                </c:pt>
                <c:pt idx="5">
                  <c:v>23</c:v>
                </c:pt>
                <c:pt idx="6">
                  <c:v>20</c:v>
                </c:pt>
                <c:pt idx="7">
                  <c:v>21</c:v>
                </c:pt>
                <c:pt idx="8">
                  <c:v>16</c:v>
                </c:pt>
                <c:pt idx="9">
                  <c:v>17</c:v>
                </c:pt>
                <c:pt idx="10">
                  <c:v>16</c:v>
                </c:pt>
                <c:pt idx="11">
                  <c:v>16</c:v>
                </c:pt>
                <c:pt idx="12">
                  <c:v>24</c:v>
                </c:pt>
                <c:pt idx="13">
                  <c:v>26</c:v>
                </c:pt>
                <c:pt idx="14">
                  <c:v>24</c:v>
                </c:pt>
                <c:pt idx="15">
                  <c:v>22</c:v>
                </c:pt>
                <c:pt idx="16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939136"/>
        <c:axId val="148940672"/>
      </c:lineChart>
      <c:catAx>
        <c:axId val="14893913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Calibri" panose="020F0502020204030204" pitchFamily="34" charset="0"/>
              </a:defRPr>
            </a:pPr>
            <a:endParaRPr lang="nb-NO"/>
          </a:p>
        </c:txPr>
        <c:crossAx val="148940672"/>
        <c:crosses val="autoZero"/>
        <c:auto val="1"/>
        <c:lblAlgn val="ctr"/>
        <c:lblOffset val="100"/>
        <c:noMultiLvlLbl val="0"/>
      </c:catAx>
      <c:valAx>
        <c:axId val="148940672"/>
        <c:scaling>
          <c:orientation val="minMax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nb-NO"/>
          </a:p>
        </c:txPr>
        <c:crossAx val="148939136"/>
        <c:crosses val="autoZero"/>
        <c:crossBetween val="between"/>
        <c:majorUnit val="5"/>
      </c:valAx>
      <c:spPr>
        <a:solidFill>
          <a:schemeClr val="bg1">
            <a:lumMod val="95000"/>
          </a:schemeClr>
        </a:solidFill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DEEDD-19AE-4820-9C3A-49FFF05FD98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636F8FB-5E71-48DC-A483-7048F93DD08B}">
      <dgm:prSet phldrT="[Teks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nb-NO" altLang="nb-NO" sz="1200" b="1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Meldte mulige- og realiserte donorer</a:t>
          </a:r>
        </a:p>
        <a:p>
          <a:r>
            <a:rPr lang="nb-NO" altLang="nb-NO" sz="12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Pr 31.mars 2021 har det vært meldt 80 mulige donorer. Av disse er 29 realisert. </a:t>
          </a:r>
          <a:endParaRPr lang="nb-NO" sz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r>
            <a:rPr lang="nb-NO" altLang="nb-NO" sz="12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Dette tilsvarer 5,38 donorer / PMP </a:t>
          </a:r>
        </a:p>
        <a:p>
          <a:r>
            <a:rPr lang="nb-NO" altLang="nb-NO" sz="12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(PMP 21,52 / år) Befolkning 5 391 369</a:t>
          </a:r>
        </a:p>
        <a:p>
          <a:endParaRPr lang="nb-NO" altLang="nb-NO" sz="1200" dirty="0" smtClean="0">
            <a:solidFill>
              <a:schemeClr val="tx1"/>
            </a:solidFill>
            <a:latin typeface="Century Gothic" panose="020B0502020202020204" pitchFamily="34" charset="0"/>
            <a:cs typeface="Times New Roman" pitchFamily="18" charset="0"/>
          </a:endParaRPr>
        </a:p>
        <a:p>
          <a:r>
            <a:rPr lang="nb-NO" altLang="nb-NO" sz="12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Tilsvarende tall for 2020 var 76 mulige- og 26 realiserte donorer (DBD). PMP 19,4 / år</a:t>
          </a:r>
        </a:p>
        <a:p>
          <a:endParaRPr lang="nb-NO" sz="12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3FFD2E9-9E3B-44AB-994D-24C4BC8DF12A}" type="parTrans" cxnId="{9D06D9CE-3672-4B4B-93A9-32568739175F}">
      <dgm:prSet/>
      <dgm:spPr/>
      <dgm:t>
        <a:bodyPr/>
        <a:lstStyle/>
        <a:p>
          <a:endParaRPr lang="nb-NO"/>
        </a:p>
      </dgm:t>
    </dgm:pt>
    <dgm:pt modelId="{7958577A-0591-408A-AA00-8AAA31CD67D3}" type="sibTrans" cxnId="{9D06D9CE-3672-4B4B-93A9-32568739175F}">
      <dgm:prSet/>
      <dgm:spPr/>
      <dgm:t>
        <a:bodyPr/>
        <a:lstStyle/>
        <a:p>
          <a:endParaRPr lang="nb-NO"/>
        </a:p>
      </dgm:t>
    </dgm:pt>
    <dgm:pt modelId="{9405C0F4-AC97-4425-879F-1A57736E4AD3}">
      <dgm:prSet phldrT="[Tekst]" custT="1"/>
      <dgm:sp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nb-NO" altLang="nb-NO" sz="1200" b="1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Positive til organdonasjon</a:t>
          </a:r>
        </a:p>
        <a:p>
          <a:r>
            <a:rPr lang="nb-NO" altLang="nb-NO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Andalus" panose="02020603050405020304" pitchFamily="18" charset="-78"/>
            </a:rPr>
            <a:t>77</a:t>
          </a:r>
          <a:r>
            <a:rPr lang="nb-NO" altLang="nb-NO" sz="1200" dirty="0" smtClean="0">
              <a:solidFill>
                <a:schemeClr val="tx1"/>
              </a:solidFill>
              <a:latin typeface="Century Gothic" panose="020B0502020202020204" pitchFamily="34" charset="0"/>
              <a:cs typeface="Andalus" panose="02020603050405020304" pitchFamily="18" charset="-78"/>
            </a:rPr>
            <a:t>% (43) av 56 spurte pårørende har på avdødes eller egne vegne sagt ja til donasjon                   pr. 1.kvartal</a:t>
          </a:r>
          <a:endParaRPr lang="nb-NO" sz="1200" dirty="0" smtClean="0">
            <a:solidFill>
              <a:schemeClr val="tx1"/>
            </a:solidFill>
            <a:latin typeface="Century Gothic" panose="020B0502020202020204" pitchFamily="34" charset="0"/>
            <a:cs typeface="Andalus" panose="02020603050405020304" pitchFamily="18" charset="-78"/>
          </a:endParaRPr>
        </a:p>
        <a:p>
          <a:r>
            <a:rPr lang="nb-NO" sz="1200" dirty="0" smtClean="0">
              <a:solidFill>
                <a:schemeClr val="tx1"/>
              </a:solidFill>
              <a:latin typeface="Century Gothic" panose="020B0502020202020204" pitchFamily="34" charset="0"/>
              <a:cs typeface="Andalus" panose="02020603050405020304" pitchFamily="18" charset="-78"/>
            </a:rPr>
            <a:t>I tillegg til de 29 realiserte donasjonene har pårørende i 14 tilfeller vært positive til donasjon, men donasjon lot seg ikke gjennomføre av medisinske årsaker (kriterier for opphørt hjernesirkulasjon ikke oppfylt, </a:t>
          </a:r>
          <a:r>
            <a:rPr lang="nb-NO" sz="1200" dirty="0" err="1" smtClean="0">
              <a:solidFill>
                <a:schemeClr val="tx1"/>
              </a:solidFill>
              <a:latin typeface="Century Gothic" panose="020B0502020202020204" pitchFamily="34" charset="0"/>
              <a:cs typeface="Andalus" panose="02020603050405020304" pitchFamily="18" charset="-78"/>
            </a:rPr>
            <a:t>med.årsaker</a:t>
          </a:r>
          <a:r>
            <a:rPr lang="nb-NO" sz="1200" dirty="0" smtClean="0">
              <a:solidFill>
                <a:schemeClr val="tx1"/>
              </a:solidFill>
              <a:latin typeface="Century Gothic" panose="020B0502020202020204" pitchFamily="34" charset="0"/>
              <a:cs typeface="Andalus" panose="02020603050405020304" pitchFamily="18" charset="-78"/>
            </a:rPr>
            <a:t>, organstatus, hjertestans, mm.</a:t>
          </a:r>
          <a:endParaRPr lang="nb-NO" sz="1200" dirty="0">
            <a:solidFill>
              <a:schemeClr val="tx1"/>
            </a:solidFill>
            <a:latin typeface="Century Gothic" panose="020B0502020202020204" pitchFamily="34" charset="0"/>
            <a:cs typeface="Andalus" panose="02020603050405020304" pitchFamily="18" charset="-78"/>
          </a:endParaRPr>
        </a:p>
      </dgm:t>
    </dgm:pt>
    <dgm:pt modelId="{2DF2AB9E-0F2A-40E1-8DB1-F605938531CF}" type="parTrans" cxnId="{EDCE78DB-B668-421B-8859-0487DC2BE74C}">
      <dgm:prSet/>
      <dgm:spPr/>
      <dgm:t>
        <a:bodyPr/>
        <a:lstStyle/>
        <a:p>
          <a:endParaRPr lang="nb-NO"/>
        </a:p>
      </dgm:t>
    </dgm:pt>
    <dgm:pt modelId="{D8C814BC-AECB-42BF-AEDD-4ABBD7D474D9}" type="sibTrans" cxnId="{EDCE78DB-B668-421B-8859-0487DC2BE74C}">
      <dgm:prSet/>
      <dgm:spPr/>
      <dgm:t>
        <a:bodyPr/>
        <a:lstStyle/>
        <a:p>
          <a:endParaRPr lang="nb-NO"/>
        </a:p>
      </dgm:t>
    </dgm:pt>
    <dgm:pt modelId="{27BFA862-BF20-4E02-9330-D9B8D79BF94C}">
      <dgm:prSet phldrT="[Tekst]" custT="1"/>
      <dgm:spPr>
        <a:gradFill rotWithShape="0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nb-NO" altLang="nb-NO" sz="1200" b="1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Transplanterte organer</a:t>
          </a:r>
        </a:p>
        <a:p>
          <a:r>
            <a:rPr lang="nb-NO" altLang="nb-NO" sz="1200" baseline="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Det er transplantert 110 organer til 102 pasienter ved utgangen av mars 2021</a:t>
          </a:r>
          <a:endParaRPr lang="nb-NO" sz="1200" baseline="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endParaRPr lang="nb-NO" altLang="nb-NO" sz="1200" baseline="0" dirty="0" smtClean="0">
            <a:solidFill>
              <a:schemeClr val="tx1"/>
            </a:solidFill>
            <a:latin typeface="Century Gothic" panose="020B0502020202020204" pitchFamily="34" charset="0"/>
            <a:cs typeface="Times New Roman" pitchFamily="18" charset="0"/>
          </a:endParaRPr>
        </a:p>
        <a:p>
          <a:r>
            <a:rPr lang="nb-NO" altLang="nb-NO" sz="1200" baseline="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I 2020 til samme tid var  det </a:t>
          </a:r>
          <a:r>
            <a:rPr lang="nb-NO" altLang="nb-NO" sz="1200" baseline="0" dirty="0" smtClean="0">
              <a:solidFill>
                <a:schemeClr val="tx1"/>
              </a:solidFill>
              <a:latin typeface="Century Gothic" panose="020B0502020202020204" pitchFamily="34" charset="0"/>
            </a:rPr>
            <a:t>transplantert </a:t>
          </a:r>
        </a:p>
        <a:p>
          <a:r>
            <a:rPr lang="nb-NO" altLang="nb-NO" sz="1200" baseline="0" dirty="0" smtClean="0">
              <a:solidFill>
                <a:schemeClr val="tx1"/>
              </a:solidFill>
              <a:latin typeface="Century Gothic" panose="020B0502020202020204" pitchFamily="34" charset="0"/>
            </a:rPr>
            <a:t>106 organer til 99 pasienter</a:t>
          </a:r>
        </a:p>
        <a:p>
          <a:endParaRPr lang="nb-NO" altLang="nb-NO" sz="1200" baseline="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endParaRPr lang="nb-NO" sz="12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A8EA0A2-01A7-49AF-A3BA-D6155CADD9CA}" type="parTrans" cxnId="{F92A2D13-2064-4E67-87D9-6B025E3C3F38}">
      <dgm:prSet/>
      <dgm:spPr/>
      <dgm:t>
        <a:bodyPr/>
        <a:lstStyle/>
        <a:p>
          <a:endParaRPr lang="nb-NO"/>
        </a:p>
      </dgm:t>
    </dgm:pt>
    <dgm:pt modelId="{17E27773-E26C-4219-9361-263F1858F964}" type="sibTrans" cxnId="{F92A2D13-2064-4E67-87D9-6B025E3C3F38}">
      <dgm:prSet/>
      <dgm:spPr/>
      <dgm:t>
        <a:bodyPr/>
        <a:lstStyle/>
        <a:p>
          <a:endParaRPr lang="nb-NO"/>
        </a:p>
      </dgm:t>
    </dgm:pt>
    <dgm:pt modelId="{24A4678A-1A89-4EF7-BB6E-8C31B5EE6485}" type="pres">
      <dgm:prSet presAssocID="{273DEEDD-19AE-4820-9C3A-49FFF05FD984}" presName="Name0" presStyleCnt="0">
        <dgm:presLayoutVars>
          <dgm:dir/>
          <dgm:resizeHandles val="exact"/>
        </dgm:presLayoutVars>
      </dgm:prSet>
      <dgm:spPr/>
    </dgm:pt>
    <dgm:pt modelId="{A62AA86E-FE59-46C8-9C92-484FC8E049F2}" type="pres">
      <dgm:prSet presAssocID="{273DEEDD-19AE-4820-9C3A-49FFF05FD984}" presName="fgShape" presStyleLbl="fgShp" presStyleIdx="0" presStyleCnt="1" custLinFactNeighborX="480" custLinFactNeighborY="22340"/>
      <dgm:spPr/>
    </dgm:pt>
    <dgm:pt modelId="{190B1010-11CF-4559-A9A8-EE67CB8C61CD}" type="pres">
      <dgm:prSet presAssocID="{273DEEDD-19AE-4820-9C3A-49FFF05FD984}" presName="linComp" presStyleCnt="0"/>
      <dgm:spPr/>
    </dgm:pt>
    <dgm:pt modelId="{FE5C8644-AE79-4BA8-9BF4-13CB3E94F9C0}" type="pres">
      <dgm:prSet presAssocID="{3636F8FB-5E71-48DC-A483-7048F93DD08B}" presName="compNode" presStyleCnt="0"/>
      <dgm:spPr/>
    </dgm:pt>
    <dgm:pt modelId="{19051C48-ECF6-49B6-9C48-C4EA927C0805}" type="pres">
      <dgm:prSet presAssocID="{3636F8FB-5E71-48DC-A483-7048F93DD08B}" presName="bkgdShape" presStyleLbl="node1" presStyleIdx="0" presStyleCnt="3" custScaleX="97916"/>
      <dgm:spPr/>
      <dgm:t>
        <a:bodyPr/>
        <a:lstStyle/>
        <a:p>
          <a:endParaRPr lang="nb-NO"/>
        </a:p>
      </dgm:t>
    </dgm:pt>
    <dgm:pt modelId="{03843886-1D5E-47C5-812D-B0C95F65797F}" type="pres">
      <dgm:prSet presAssocID="{3636F8FB-5E71-48DC-A483-7048F93DD08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3ACC986-9EE4-4EB5-B59B-27F789911083}" type="pres">
      <dgm:prSet presAssocID="{3636F8FB-5E71-48DC-A483-7048F93DD08B}" presName="invisiNode" presStyleLbl="node1" presStyleIdx="0" presStyleCnt="3"/>
      <dgm:spPr/>
    </dgm:pt>
    <dgm:pt modelId="{792882BF-39F2-4DD5-96D5-34B228AEAE7F}" type="pres">
      <dgm:prSet presAssocID="{3636F8FB-5E71-48DC-A483-7048F93DD08B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60BA5822-340F-4EFA-80C7-629A87D4D08A}" type="pres">
      <dgm:prSet presAssocID="{7958577A-0591-408A-AA00-8AAA31CD67D3}" presName="sibTrans" presStyleLbl="sibTrans2D1" presStyleIdx="0" presStyleCnt="0"/>
      <dgm:spPr/>
      <dgm:t>
        <a:bodyPr/>
        <a:lstStyle/>
        <a:p>
          <a:endParaRPr lang="nb-NO"/>
        </a:p>
      </dgm:t>
    </dgm:pt>
    <dgm:pt modelId="{5A68FA77-03E3-4405-8AF6-F6860559FFB2}" type="pres">
      <dgm:prSet presAssocID="{9405C0F4-AC97-4425-879F-1A57736E4AD3}" presName="compNode" presStyleCnt="0"/>
      <dgm:spPr/>
    </dgm:pt>
    <dgm:pt modelId="{EA214BFD-8A91-43F4-BB2E-E3440D6FEB95}" type="pres">
      <dgm:prSet presAssocID="{9405C0F4-AC97-4425-879F-1A57736E4AD3}" presName="bkgdShape" presStyleLbl="node1" presStyleIdx="1" presStyleCnt="3"/>
      <dgm:spPr/>
      <dgm:t>
        <a:bodyPr/>
        <a:lstStyle/>
        <a:p>
          <a:endParaRPr lang="nb-NO"/>
        </a:p>
      </dgm:t>
    </dgm:pt>
    <dgm:pt modelId="{5BC4FFAB-D958-43F6-B9DD-9BBD6629D964}" type="pres">
      <dgm:prSet presAssocID="{9405C0F4-AC97-4425-879F-1A57736E4AD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FD9F4DE-9519-4E58-BA47-E6B453F2D037}" type="pres">
      <dgm:prSet presAssocID="{9405C0F4-AC97-4425-879F-1A57736E4AD3}" presName="invisiNode" presStyleLbl="node1" presStyleIdx="1" presStyleCnt="3"/>
      <dgm:spPr/>
    </dgm:pt>
    <dgm:pt modelId="{90F5E806-BC0A-48C1-976C-0F56E77ECA33}" type="pres">
      <dgm:prSet presAssocID="{9405C0F4-AC97-4425-879F-1A57736E4AD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D2A6EE6-08FA-4442-8AF3-AD8FE2F6B14F}" type="pres">
      <dgm:prSet presAssocID="{D8C814BC-AECB-42BF-AEDD-4ABBD7D474D9}" presName="sibTrans" presStyleLbl="sibTrans2D1" presStyleIdx="0" presStyleCnt="0"/>
      <dgm:spPr/>
      <dgm:t>
        <a:bodyPr/>
        <a:lstStyle/>
        <a:p>
          <a:endParaRPr lang="nb-NO"/>
        </a:p>
      </dgm:t>
    </dgm:pt>
    <dgm:pt modelId="{561A0CCF-1A8B-4D55-9335-E8DC30BE7BB0}" type="pres">
      <dgm:prSet presAssocID="{27BFA862-BF20-4E02-9330-D9B8D79BF94C}" presName="compNode" presStyleCnt="0"/>
      <dgm:spPr/>
    </dgm:pt>
    <dgm:pt modelId="{9AF5A2A0-6C7A-4FB8-B9BD-C4002B3E04F1}" type="pres">
      <dgm:prSet presAssocID="{27BFA862-BF20-4E02-9330-D9B8D79BF94C}" presName="bkgdShape" presStyleLbl="node1" presStyleIdx="2" presStyleCnt="3"/>
      <dgm:spPr/>
      <dgm:t>
        <a:bodyPr/>
        <a:lstStyle/>
        <a:p>
          <a:endParaRPr lang="nb-NO"/>
        </a:p>
      </dgm:t>
    </dgm:pt>
    <dgm:pt modelId="{2251D383-C0B8-4A49-A773-2BFDFD4655F7}" type="pres">
      <dgm:prSet presAssocID="{27BFA862-BF20-4E02-9330-D9B8D79BF94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5AA1F5B-9A52-47F1-9142-C2ADE1873E1C}" type="pres">
      <dgm:prSet presAssocID="{27BFA862-BF20-4E02-9330-D9B8D79BF94C}" presName="invisiNode" presStyleLbl="node1" presStyleIdx="2" presStyleCnt="3"/>
      <dgm:spPr/>
    </dgm:pt>
    <dgm:pt modelId="{02ED15D5-9636-4ECD-8F59-42CCF560D8B4}" type="pres">
      <dgm:prSet presAssocID="{27BFA862-BF20-4E02-9330-D9B8D79BF94C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B8B7E321-CB75-4F41-B5C7-411F45A6C567}" type="presOf" srcId="{27BFA862-BF20-4E02-9330-D9B8D79BF94C}" destId="{2251D383-C0B8-4A49-A773-2BFDFD4655F7}" srcOrd="1" destOrd="0" presId="urn:microsoft.com/office/officeart/2005/8/layout/hList7"/>
    <dgm:cxn modelId="{9D06D9CE-3672-4B4B-93A9-32568739175F}" srcId="{273DEEDD-19AE-4820-9C3A-49FFF05FD984}" destId="{3636F8FB-5E71-48DC-A483-7048F93DD08B}" srcOrd="0" destOrd="0" parTransId="{83FFD2E9-9E3B-44AB-994D-24C4BC8DF12A}" sibTransId="{7958577A-0591-408A-AA00-8AAA31CD67D3}"/>
    <dgm:cxn modelId="{8637B20A-74E6-4FF3-BF9A-40CCCF030F89}" type="presOf" srcId="{D8C814BC-AECB-42BF-AEDD-4ABBD7D474D9}" destId="{8D2A6EE6-08FA-4442-8AF3-AD8FE2F6B14F}" srcOrd="0" destOrd="0" presId="urn:microsoft.com/office/officeart/2005/8/layout/hList7"/>
    <dgm:cxn modelId="{7E854BCA-ED56-41C0-B582-362385FFFC61}" type="presOf" srcId="{3636F8FB-5E71-48DC-A483-7048F93DD08B}" destId="{19051C48-ECF6-49B6-9C48-C4EA927C0805}" srcOrd="0" destOrd="0" presId="urn:microsoft.com/office/officeart/2005/8/layout/hList7"/>
    <dgm:cxn modelId="{F5C6A45D-335C-4FC0-BBC6-B9222B4754D6}" type="presOf" srcId="{273DEEDD-19AE-4820-9C3A-49FFF05FD984}" destId="{24A4678A-1A89-4EF7-BB6E-8C31B5EE6485}" srcOrd="0" destOrd="0" presId="urn:microsoft.com/office/officeart/2005/8/layout/hList7"/>
    <dgm:cxn modelId="{7D0C2892-37D5-47A9-A00E-73CAD9C096FC}" type="presOf" srcId="{27BFA862-BF20-4E02-9330-D9B8D79BF94C}" destId="{9AF5A2A0-6C7A-4FB8-B9BD-C4002B3E04F1}" srcOrd="0" destOrd="0" presId="urn:microsoft.com/office/officeart/2005/8/layout/hList7"/>
    <dgm:cxn modelId="{63F74D40-953E-4EB6-940A-2051B8BDCC75}" type="presOf" srcId="{3636F8FB-5E71-48DC-A483-7048F93DD08B}" destId="{03843886-1D5E-47C5-812D-B0C95F65797F}" srcOrd="1" destOrd="0" presId="urn:microsoft.com/office/officeart/2005/8/layout/hList7"/>
    <dgm:cxn modelId="{94C6BD68-B020-40FD-B482-6C61E8EDFD28}" type="presOf" srcId="{9405C0F4-AC97-4425-879F-1A57736E4AD3}" destId="{5BC4FFAB-D958-43F6-B9DD-9BBD6629D964}" srcOrd="1" destOrd="0" presId="urn:microsoft.com/office/officeart/2005/8/layout/hList7"/>
    <dgm:cxn modelId="{EDCE78DB-B668-421B-8859-0487DC2BE74C}" srcId="{273DEEDD-19AE-4820-9C3A-49FFF05FD984}" destId="{9405C0F4-AC97-4425-879F-1A57736E4AD3}" srcOrd="1" destOrd="0" parTransId="{2DF2AB9E-0F2A-40E1-8DB1-F605938531CF}" sibTransId="{D8C814BC-AECB-42BF-AEDD-4ABBD7D474D9}"/>
    <dgm:cxn modelId="{B5CA2E23-5A05-40A1-AD59-8AE85D0F422A}" type="presOf" srcId="{9405C0F4-AC97-4425-879F-1A57736E4AD3}" destId="{EA214BFD-8A91-43F4-BB2E-E3440D6FEB95}" srcOrd="0" destOrd="0" presId="urn:microsoft.com/office/officeart/2005/8/layout/hList7"/>
    <dgm:cxn modelId="{31405EEA-110A-4FD0-AC44-800771404192}" type="presOf" srcId="{7958577A-0591-408A-AA00-8AAA31CD67D3}" destId="{60BA5822-340F-4EFA-80C7-629A87D4D08A}" srcOrd="0" destOrd="0" presId="urn:microsoft.com/office/officeart/2005/8/layout/hList7"/>
    <dgm:cxn modelId="{F92A2D13-2064-4E67-87D9-6B025E3C3F38}" srcId="{273DEEDD-19AE-4820-9C3A-49FFF05FD984}" destId="{27BFA862-BF20-4E02-9330-D9B8D79BF94C}" srcOrd="2" destOrd="0" parTransId="{AA8EA0A2-01A7-49AF-A3BA-D6155CADD9CA}" sibTransId="{17E27773-E26C-4219-9361-263F1858F964}"/>
    <dgm:cxn modelId="{F5E99D6D-F4F9-432E-B7C8-5190E08E98DF}" type="presParOf" srcId="{24A4678A-1A89-4EF7-BB6E-8C31B5EE6485}" destId="{A62AA86E-FE59-46C8-9C92-484FC8E049F2}" srcOrd="0" destOrd="0" presId="urn:microsoft.com/office/officeart/2005/8/layout/hList7"/>
    <dgm:cxn modelId="{A5273810-15EF-4BF0-B938-8FC30F81F27F}" type="presParOf" srcId="{24A4678A-1A89-4EF7-BB6E-8C31B5EE6485}" destId="{190B1010-11CF-4559-A9A8-EE67CB8C61CD}" srcOrd="1" destOrd="0" presId="urn:microsoft.com/office/officeart/2005/8/layout/hList7"/>
    <dgm:cxn modelId="{6CCA96A7-904B-42EB-8EEC-FB7CCFFF841B}" type="presParOf" srcId="{190B1010-11CF-4559-A9A8-EE67CB8C61CD}" destId="{FE5C8644-AE79-4BA8-9BF4-13CB3E94F9C0}" srcOrd="0" destOrd="0" presId="urn:microsoft.com/office/officeart/2005/8/layout/hList7"/>
    <dgm:cxn modelId="{1F07D482-5A7B-4903-9932-7DD16F1652B1}" type="presParOf" srcId="{FE5C8644-AE79-4BA8-9BF4-13CB3E94F9C0}" destId="{19051C48-ECF6-49B6-9C48-C4EA927C0805}" srcOrd="0" destOrd="0" presId="urn:microsoft.com/office/officeart/2005/8/layout/hList7"/>
    <dgm:cxn modelId="{391AEA5D-3934-45F5-A1B1-3A9573CD61F8}" type="presParOf" srcId="{FE5C8644-AE79-4BA8-9BF4-13CB3E94F9C0}" destId="{03843886-1D5E-47C5-812D-B0C95F65797F}" srcOrd="1" destOrd="0" presId="urn:microsoft.com/office/officeart/2005/8/layout/hList7"/>
    <dgm:cxn modelId="{4937C200-8EBF-4769-A2F0-5EF279D625C3}" type="presParOf" srcId="{FE5C8644-AE79-4BA8-9BF4-13CB3E94F9C0}" destId="{23ACC986-9EE4-4EB5-B59B-27F789911083}" srcOrd="2" destOrd="0" presId="urn:microsoft.com/office/officeart/2005/8/layout/hList7"/>
    <dgm:cxn modelId="{9937587B-B395-404D-A85E-7F972D701093}" type="presParOf" srcId="{FE5C8644-AE79-4BA8-9BF4-13CB3E94F9C0}" destId="{792882BF-39F2-4DD5-96D5-34B228AEAE7F}" srcOrd="3" destOrd="0" presId="urn:microsoft.com/office/officeart/2005/8/layout/hList7"/>
    <dgm:cxn modelId="{4776250B-FFAE-4742-AFF5-ADF6BED1845B}" type="presParOf" srcId="{190B1010-11CF-4559-A9A8-EE67CB8C61CD}" destId="{60BA5822-340F-4EFA-80C7-629A87D4D08A}" srcOrd="1" destOrd="0" presId="urn:microsoft.com/office/officeart/2005/8/layout/hList7"/>
    <dgm:cxn modelId="{3C4B0EAC-E3A9-4BBD-91A6-59683B538117}" type="presParOf" srcId="{190B1010-11CF-4559-A9A8-EE67CB8C61CD}" destId="{5A68FA77-03E3-4405-8AF6-F6860559FFB2}" srcOrd="2" destOrd="0" presId="urn:microsoft.com/office/officeart/2005/8/layout/hList7"/>
    <dgm:cxn modelId="{C00C6770-58CF-44A3-923C-7ACE680F273A}" type="presParOf" srcId="{5A68FA77-03E3-4405-8AF6-F6860559FFB2}" destId="{EA214BFD-8A91-43F4-BB2E-E3440D6FEB95}" srcOrd="0" destOrd="0" presId="urn:microsoft.com/office/officeart/2005/8/layout/hList7"/>
    <dgm:cxn modelId="{F58D8C4A-C9DD-422A-BB4D-0037812AA6E3}" type="presParOf" srcId="{5A68FA77-03E3-4405-8AF6-F6860559FFB2}" destId="{5BC4FFAB-D958-43F6-B9DD-9BBD6629D964}" srcOrd="1" destOrd="0" presId="urn:microsoft.com/office/officeart/2005/8/layout/hList7"/>
    <dgm:cxn modelId="{78B175A3-9A37-4DD9-B831-DE39581E205C}" type="presParOf" srcId="{5A68FA77-03E3-4405-8AF6-F6860559FFB2}" destId="{5FD9F4DE-9519-4E58-BA47-E6B453F2D037}" srcOrd="2" destOrd="0" presId="urn:microsoft.com/office/officeart/2005/8/layout/hList7"/>
    <dgm:cxn modelId="{C5702377-D156-4608-A56E-8245B8B1D449}" type="presParOf" srcId="{5A68FA77-03E3-4405-8AF6-F6860559FFB2}" destId="{90F5E806-BC0A-48C1-976C-0F56E77ECA33}" srcOrd="3" destOrd="0" presId="urn:microsoft.com/office/officeart/2005/8/layout/hList7"/>
    <dgm:cxn modelId="{1464EB89-0611-4605-B0AC-02D687DBBC77}" type="presParOf" srcId="{190B1010-11CF-4559-A9A8-EE67CB8C61CD}" destId="{8D2A6EE6-08FA-4442-8AF3-AD8FE2F6B14F}" srcOrd="3" destOrd="0" presId="urn:microsoft.com/office/officeart/2005/8/layout/hList7"/>
    <dgm:cxn modelId="{A3EC055D-3961-4F0D-AD21-31D012E06D5F}" type="presParOf" srcId="{190B1010-11CF-4559-A9A8-EE67CB8C61CD}" destId="{561A0CCF-1A8B-4D55-9335-E8DC30BE7BB0}" srcOrd="4" destOrd="0" presId="urn:microsoft.com/office/officeart/2005/8/layout/hList7"/>
    <dgm:cxn modelId="{D5C6DA1D-7EE6-47B5-9463-70A3612DC77B}" type="presParOf" srcId="{561A0CCF-1A8B-4D55-9335-E8DC30BE7BB0}" destId="{9AF5A2A0-6C7A-4FB8-B9BD-C4002B3E04F1}" srcOrd="0" destOrd="0" presId="urn:microsoft.com/office/officeart/2005/8/layout/hList7"/>
    <dgm:cxn modelId="{AA468269-7105-4474-8639-A5D42964020A}" type="presParOf" srcId="{561A0CCF-1A8B-4D55-9335-E8DC30BE7BB0}" destId="{2251D383-C0B8-4A49-A773-2BFDFD4655F7}" srcOrd="1" destOrd="0" presId="urn:microsoft.com/office/officeart/2005/8/layout/hList7"/>
    <dgm:cxn modelId="{E2E40F0F-3705-48DA-849C-9689ED37C9C1}" type="presParOf" srcId="{561A0CCF-1A8B-4D55-9335-E8DC30BE7BB0}" destId="{85AA1F5B-9A52-47F1-9142-C2ADE1873E1C}" srcOrd="2" destOrd="0" presId="urn:microsoft.com/office/officeart/2005/8/layout/hList7"/>
    <dgm:cxn modelId="{FF107043-5167-44B3-894F-E2DAC1D4FA08}" type="presParOf" srcId="{561A0CCF-1A8B-4D55-9335-E8DC30BE7BB0}" destId="{02ED15D5-9636-4ECD-8F59-42CCF560D8B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51C48-ECF6-49B6-9C48-C4EA927C0805}">
      <dsp:nvSpPr>
        <dsp:cNvPr id="0" name=""/>
        <dsp:cNvSpPr/>
      </dsp:nvSpPr>
      <dsp:spPr>
        <a:xfrm>
          <a:off x="13080" y="0"/>
          <a:ext cx="3709562" cy="480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altLang="nb-NO" sz="12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Meldte mulige- og realiserte donorer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altLang="nb-NO" sz="1200" kern="12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Pr 31.mars 2021 har det vært meldt 80 mulige donorer. Av disse er 29 realisert. </a:t>
          </a:r>
          <a:endParaRPr lang="nb-NO" sz="1200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altLang="nb-NO" sz="1200" kern="12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Dette tilsvarer 5,38 donorer / PMP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altLang="nb-NO" sz="1200" kern="12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(PMP 21,52 / år) Befolkning 5 391 369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altLang="nb-NO" sz="1200" kern="1200" dirty="0" smtClean="0">
            <a:solidFill>
              <a:schemeClr val="tx1"/>
            </a:solidFill>
            <a:latin typeface="Century Gothic" panose="020B0502020202020204" pitchFamily="34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altLang="nb-NO" sz="1200" kern="12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Tilsvarende tall for 2020 var 76 mulige- og 26 realiserte donorer (DBD). PMP 19,4 / år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2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13080" y="1920240"/>
        <a:ext cx="3709562" cy="1920240"/>
      </dsp:txXfrm>
    </dsp:sp>
    <dsp:sp modelId="{792882BF-39F2-4DD5-96D5-34B228AEAE7F}">
      <dsp:nvSpPr>
        <dsp:cNvPr id="0" name=""/>
        <dsp:cNvSpPr/>
      </dsp:nvSpPr>
      <dsp:spPr>
        <a:xfrm>
          <a:off x="1068562" y="288036"/>
          <a:ext cx="1598599" cy="15985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14BFD-8A91-43F4-BB2E-E3440D6FEB95}">
      <dsp:nvSpPr>
        <dsp:cNvPr id="0" name=""/>
        <dsp:cNvSpPr/>
      </dsp:nvSpPr>
      <dsp:spPr>
        <a:xfrm>
          <a:off x="3836298" y="0"/>
          <a:ext cx="3788515" cy="480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altLang="nb-NO" sz="12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Positive til organdonasjon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altLang="nb-NO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Andalus" panose="02020603050405020304" pitchFamily="18" charset="-78"/>
            </a:rPr>
            <a:t>77</a:t>
          </a:r>
          <a:r>
            <a:rPr lang="nb-NO" altLang="nb-NO" sz="1200" kern="1200" dirty="0" smtClean="0">
              <a:solidFill>
                <a:schemeClr val="tx1"/>
              </a:solidFill>
              <a:latin typeface="Century Gothic" panose="020B0502020202020204" pitchFamily="34" charset="0"/>
              <a:cs typeface="Andalus" panose="02020603050405020304" pitchFamily="18" charset="-78"/>
            </a:rPr>
            <a:t>% (43) av 56 spurte pårørende har på avdødes eller egne vegne sagt ja til donasjon                   pr. 1.kvartal</a:t>
          </a:r>
          <a:endParaRPr lang="nb-NO" sz="1200" kern="1200" dirty="0" smtClean="0">
            <a:solidFill>
              <a:schemeClr val="tx1"/>
            </a:solidFill>
            <a:latin typeface="Century Gothic" panose="020B0502020202020204" pitchFamily="34" charset="0"/>
            <a:cs typeface="Andalus" panose="02020603050405020304" pitchFamily="18" charset="-78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  <a:latin typeface="Century Gothic" panose="020B0502020202020204" pitchFamily="34" charset="0"/>
              <a:cs typeface="Andalus" panose="02020603050405020304" pitchFamily="18" charset="-78"/>
            </a:rPr>
            <a:t>I tillegg til de 29 realiserte donasjonene har pårørende i 14 tilfeller vært positive til donasjon, men donasjon lot seg ikke gjennomføre av medisinske årsaker (kriterier for opphørt hjernesirkulasjon ikke oppfylt, </a:t>
          </a:r>
          <a:r>
            <a:rPr lang="nb-NO" sz="1200" kern="1200" dirty="0" err="1" smtClean="0">
              <a:solidFill>
                <a:schemeClr val="tx1"/>
              </a:solidFill>
              <a:latin typeface="Century Gothic" panose="020B0502020202020204" pitchFamily="34" charset="0"/>
              <a:cs typeface="Andalus" panose="02020603050405020304" pitchFamily="18" charset="-78"/>
            </a:rPr>
            <a:t>med.årsaker</a:t>
          </a:r>
          <a:r>
            <a:rPr lang="nb-NO" sz="1200" kern="1200" dirty="0" smtClean="0">
              <a:solidFill>
                <a:schemeClr val="tx1"/>
              </a:solidFill>
              <a:latin typeface="Century Gothic" panose="020B0502020202020204" pitchFamily="34" charset="0"/>
              <a:cs typeface="Andalus" panose="02020603050405020304" pitchFamily="18" charset="-78"/>
            </a:rPr>
            <a:t>, organstatus, hjertestans, mm.</a:t>
          </a:r>
          <a:endParaRPr lang="nb-NO" sz="1200" kern="1200" dirty="0">
            <a:solidFill>
              <a:schemeClr val="tx1"/>
            </a:solidFill>
            <a:latin typeface="Century Gothic" panose="020B0502020202020204" pitchFamily="34" charset="0"/>
            <a:cs typeface="Andalus" panose="02020603050405020304" pitchFamily="18" charset="-78"/>
          </a:endParaRPr>
        </a:p>
      </dsp:txBody>
      <dsp:txXfrm>
        <a:off x="3836298" y="1920240"/>
        <a:ext cx="3788515" cy="1920240"/>
      </dsp:txXfrm>
    </dsp:sp>
    <dsp:sp modelId="{90F5E806-BC0A-48C1-976C-0F56E77ECA33}">
      <dsp:nvSpPr>
        <dsp:cNvPr id="0" name=""/>
        <dsp:cNvSpPr/>
      </dsp:nvSpPr>
      <dsp:spPr>
        <a:xfrm>
          <a:off x="4931256" y="288036"/>
          <a:ext cx="1598599" cy="15985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5A2A0-6C7A-4FB8-B9BD-C4002B3E04F1}">
      <dsp:nvSpPr>
        <dsp:cNvPr id="0" name=""/>
        <dsp:cNvSpPr/>
      </dsp:nvSpPr>
      <dsp:spPr>
        <a:xfrm>
          <a:off x="7738469" y="0"/>
          <a:ext cx="3788515" cy="48006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altLang="nb-NO" sz="12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Transplanterte organer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altLang="nb-NO" sz="1200" kern="1200" baseline="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Det er transplantert 110 organer til 102 pasienter ved utgangen av mars 2021</a:t>
          </a:r>
          <a:endParaRPr lang="nb-NO" sz="1200" kern="1200" baseline="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altLang="nb-NO" sz="1200" kern="1200" baseline="0" dirty="0" smtClean="0">
            <a:solidFill>
              <a:schemeClr val="tx1"/>
            </a:solidFill>
            <a:latin typeface="Century Gothic" panose="020B0502020202020204" pitchFamily="34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altLang="nb-NO" sz="1200" kern="1200" baseline="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rPr>
            <a:t>I 2020 til samme tid var  det </a:t>
          </a:r>
          <a:r>
            <a:rPr lang="nb-NO" altLang="nb-NO" sz="1200" kern="1200" baseline="0" dirty="0" smtClean="0">
              <a:solidFill>
                <a:schemeClr val="tx1"/>
              </a:solidFill>
              <a:latin typeface="Century Gothic" panose="020B0502020202020204" pitchFamily="34" charset="0"/>
            </a:rPr>
            <a:t>transplantert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altLang="nb-NO" sz="1200" kern="1200" baseline="0" dirty="0" smtClean="0">
              <a:solidFill>
                <a:schemeClr val="tx1"/>
              </a:solidFill>
              <a:latin typeface="Century Gothic" panose="020B0502020202020204" pitchFamily="34" charset="0"/>
            </a:rPr>
            <a:t>106 organer til 99 pasienter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altLang="nb-NO" sz="1200" kern="1200" baseline="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2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738469" y="1920240"/>
        <a:ext cx="3788515" cy="1920240"/>
      </dsp:txXfrm>
    </dsp:sp>
    <dsp:sp modelId="{02ED15D5-9636-4ECD-8F59-42CCF560D8B4}">
      <dsp:nvSpPr>
        <dsp:cNvPr id="0" name=""/>
        <dsp:cNvSpPr/>
      </dsp:nvSpPr>
      <dsp:spPr>
        <a:xfrm>
          <a:off x="8833427" y="288036"/>
          <a:ext cx="1598599" cy="159859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AA86E-FE59-46C8-9C92-484FC8E049F2}">
      <dsp:nvSpPr>
        <dsp:cNvPr id="0" name=""/>
        <dsp:cNvSpPr/>
      </dsp:nvSpPr>
      <dsp:spPr>
        <a:xfrm>
          <a:off x="523751" y="4001348"/>
          <a:ext cx="10594268" cy="72009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0.57191</cdr:x>
      <cdr:y>0</cdr:y>
    </cdr:from>
    <cdr:to>
      <cdr:x>0.98854</cdr:x>
      <cdr:y>0.03609</cdr:y>
    </cdr:to>
    <cdr:sp macro="" textlink="">
      <cdr:nvSpPr>
        <cdr:cNvPr id="2" name="Pil mot venstre og høyre 1"/>
        <cdr:cNvSpPr/>
      </cdr:nvSpPr>
      <cdr:spPr>
        <a:xfrm xmlns:a="http://schemas.openxmlformats.org/drawingml/2006/main">
          <a:off x="6745711" y="0"/>
          <a:ext cx="4914269" cy="226735"/>
        </a:xfrm>
        <a:prstGeom xmlns:a="http://schemas.openxmlformats.org/drawingml/2006/main" prst="left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nb-NO" sz="800" dirty="0" smtClean="0"/>
            <a:t>Helse Sør-Øst</a:t>
          </a:r>
          <a:endParaRPr lang="nb-NO" sz="800" dirty="0"/>
        </a:p>
      </cdr:txBody>
    </cdr:sp>
  </cdr:relSizeAnchor>
  <cdr:relSizeAnchor xmlns:cdr="http://schemas.openxmlformats.org/drawingml/2006/chartDrawing">
    <cdr:from>
      <cdr:x>0.4202</cdr:x>
      <cdr:y>0</cdr:y>
    </cdr:from>
    <cdr:to>
      <cdr:x>0.57191</cdr:x>
      <cdr:y>0.03709</cdr:y>
    </cdr:to>
    <cdr:sp macro="" textlink="">
      <cdr:nvSpPr>
        <cdr:cNvPr id="4" name="Pil mot venstre og høyre 3"/>
        <cdr:cNvSpPr/>
      </cdr:nvSpPr>
      <cdr:spPr>
        <a:xfrm xmlns:a="http://schemas.openxmlformats.org/drawingml/2006/main">
          <a:off x="4956303" y="0"/>
          <a:ext cx="1789408" cy="233017"/>
        </a:xfrm>
        <a:prstGeom xmlns:a="http://schemas.openxmlformats.org/drawingml/2006/main" prst="left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b-NO" sz="800" dirty="0" smtClean="0"/>
            <a:t>Helse-Vest</a:t>
          </a:r>
          <a:endParaRPr lang="nb-NO" sz="800" dirty="0"/>
        </a:p>
      </cdr:txBody>
    </cdr:sp>
  </cdr:relSizeAnchor>
  <cdr:relSizeAnchor xmlns:cdr="http://schemas.openxmlformats.org/drawingml/2006/chartDrawing">
    <cdr:from>
      <cdr:x>0.26368</cdr:x>
      <cdr:y>0</cdr:y>
    </cdr:from>
    <cdr:to>
      <cdr:x>0.4202</cdr:x>
      <cdr:y>0.0354</cdr:y>
    </cdr:to>
    <cdr:sp macro="" textlink="">
      <cdr:nvSpPr>
        <cdr:cNvPr id="5" name="Pil mot venstre og høyre 4"/>
        <cdr:cNvSpPr/>
      </cdr:nvSpPr>
      <cdr:spPr>
        <a:xfrm xmlns:a="http://schemas.openxmlformats.org/drawingml/2006/main">
          <a:off x="3110160" y="0"/>
          <a:ext cx="1846143" cy="222400"/>
        </a:xfrm>
        <a:prstGeom xmlns:a="http://schemas.openxmlformats.org/drawingml/2006/main" prst="left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b-NO" sz="800" dirty="0" smtClean="0"/>
            <a:t>Helse-Midt</a:t>
          </a:r>
          <a:endParaRPr lang="nb-NO" sz="800" dirty="0"/>
        </a:p>
      </cdr:txBody>
    </cdr:sp>
  </cdr:relSizeAnchor>
  <cdr:relSizeAnchor xmlns:cdr="http://schemas.openxmlformats.org/drawingml/2006/chartDrawing">
    <cdr:from>
      <cdr:x>0.06491</cdr:x>
      <cdr:y>0</cdr:y>
    </cdr:from>
    <cdr:to>
      <cdr:x>0.26368</cdr:x>
      <cdr:y>0.03281</cdr:y>
    </cdr:to>
    <cdr:sp macro="" textlink="">
      <cdr:nvSpPr>
        <cdr:cNvPr id="3" name="Pil mot venstre og høyre 2"/>
        <cdr:cNvSpPr/>
      </cdr:nvSpPr>
      <cdr:spPr>
        <a:xfrm xmlns:a="http://schemas.openxmlformats.org/drawingml/2006/main">
          <a:off x="765622" y="0"/>
          <a:ext cx="2344537" cy="206128"/>
        </a:xfrm>
        <a:prstGeom xmlns:a="http://schemas.openxmlformats.org/drawingml/2006/main" prst="left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nb-NO" sz="800" dirty="0" smtClean="0"/>
            <a:t>Helse-Nord</a:t>
          </a:r>
          <a:endParaRPr lang="nb-NO" sz="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xmlns="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xmlns="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xmlns="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xmlns="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xmlns="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xmlns="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xmlns="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xmlns="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xmlns="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xmlns="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13.04.2021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xmlns="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13.04.2021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xmlns="" id="{DEDE010E-7568-42CB-990A-AAD7ACCD914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2868"/>
            <a:ext cx="1698307" cy="36043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xmlns="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ilderesultater for surgical prosedure artistic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6" y="668867"/>
            <a:ext cx="9462301" cy="520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8"/>
          <p:cNvSpPr txBox="1"/>
          <p:nvPr/>
        </p:nvSpPr>
        <p:spPr>
          <a:xfrm>
            <a:off x="233953" y="707143"/>
            <a:ext cx="68435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Organdonasjon og transplantasjon</a:t>
            </a:r>
          </a:p>
          <a:p>
            <a:endParaRPr lang="nb-NO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Aktivitetstall 1.januar – 31.mars 2021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013B5EB7-893F-4352-9F3C-A08824330618}"/>
              </a:ext>
            </a:extLst>
          </p:cNvPr>
          <p:cNvSpPr txBox="1">
            <a:spLocks/>
          </p:cNvSpPr>
          <p:nvPr/>
        </p:nvSpPr>
        <p:spPr>
          <a:xfrm>
            <a:off x="233953" y="186267"/>
            <a:ext cx="11574734" cy="702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altLang="nb-NO" sz="1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Klinikk for kirurgi og transplantasjon Seksjon for transplantasjonskirurgi   			Hjerte-, lunge- og karklinikken </a:t>
            </a:r>
            <a:r>
              <a:rPr lang="nb-NO" altLang="nb-NO" sz="12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Thoraxkirurgisk</a:t>
            </a:r>
            <a:r>
              <a:rPr lang="nb-NO" altLang="nb-NO" sz="1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avdeling</a:t>
            </a:r>
            <a:endParaRPr lang="nb-NO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52849" y="6329582"/>
            <a:ext cx="431755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200" dirty="0">
                <a:solidFill>
                  <a:srgbClr val="004A93"/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200" dirty="0" err="1">
                <a:solidFill>
                  <a:srgbClr val="004A93"/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200" dirty="0">
              <a:solidFill>
                <a:srgbClr val="004A93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9"/>
          <p:cNvSpPr txBox="1">
            <a:spLocks noChangeArrowheads="1"/>
          </p:cNvSpPr>
          <p:nvPr/>
        </p:nvSpPr>
        <p:spPr bwMode="auto">
          <a:xfrm>
            <a:off x="467544" y="266410"/>
            <a:ext cx="748908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Avslagsprosenten pr 31.mars 2021 er </a:t>
            </a:r>
            <a:r>
              <a:rPr lang="nb-NO" altLang="nb-NO" sz="2000" b="1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23 %</a:t>
            </a:r>
            <a:endParaRPr lang="nb-NO" altLang="nb-NO" sz="2000" b="1" dirty="0">
              <a:solidFill>
                <a:schemeClr val="accent5">
                  <a:lumMod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845697"/>
              </p:ext>
            </p:extLst>
          </p:nvPr>
        </p:nvGraphicFramePr>
        <p:xfrm>
          <a:off x="539552" y="836712"/>
          <a:ext cx="11101158" cy="280183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9537614"/>
                <a:gridCol w="1563544"/>
              </a:tblGrid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Meldte mulige- </a:t>
                      </a:r>
                      <a:r>
                        <a:rPr lang="nb-NO" sz="1600" u="none" strike="noStrike" dirty="0">
                          <a:effectLst/>
                          <a:latin typeface="Century Gothic" panose="020B0502020202020204" pitchFamily="34" charset="0"/>
                        </a:rPr>
                        <a:t>og realiserte donorer </a:t>
                      </a:r>
                      <a:r>
                        <a:rPr lang="nb-NO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pr 31.mars 2021</a:t>
                      </a:r>
                      <a:endParaRPr lang="nb-NO" sz="16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nb-NO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Realisert donasjon</a:t>
                      </a:r>
                      <a:endParaRPr lang="nb-NO" sz="12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  <a:endParaRPr lang="nb-NO" sz="11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961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Pårørende gitt 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samtykke, </a:t>
                      </a: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men donasjon 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avbrutt</a:t>
                      </a:r>
                      <a:r>
                        <a:rPr lang="nb-NO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b-NO" sz="12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pga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b-NO" sz="12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peroperative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funn 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(cancer</a:t>
                      </a: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, organstatus 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mm)</a:t>
                      </a:r>
                      <a:endParaRPr lang="nb-NO" sz="12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nb-NO" sz="11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Pårørende positive, men 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donasjon lot seg ikke gjennomføre </a:t>
                      </a: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av 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medisinske </a:t>
                      </a: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årsaker</a:t>
                      </a:r>
                      <a:b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(Kriterier for opphørt hjernesirkulasjon ikke oppfylt, </a:t>
                      </a:r>
                      <a:r>
                        <a:rPr lang="nb-NO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med.årsaker</a:t>
                      </a: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, organstatus, hjertestans, 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annet</a:t>
                      </a:r>
                      <a:endParaRPr lang="nb-NO" sz="12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nb-NO" sz="11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Pårørende 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gitt samtykke til donasjon på egen- eller avdødes vegne</a:t>
                      </a:r>
                      <a:endParaRPr lang="nb-NO" sz="1200" b="1" i="1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  <a:endParaRPr lang="nb-NO" sz="1100" b="1" i="1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Donasjon ikke realisert - årsaker</a:t>
                      </a:r>
                      <a:endParaRPr lang="nb-NO" sz="12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100" u="none" strike="noStrike" dirty="0">
                          <a:effectLst/>
                          <a:latin typeface="Century Gothic" panose="020B0502020202020204" pitchFamily="34" charset="0"/>
                        </a:rPr>
                        <a:t>Avslag  </a:t>
                      </a:r>
                      <a:r>
                        <a:rPr lang="nb-NO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(fra avdøde </a:t>
                      </a:r>
                      <a:r>
                        <a:rPr lang="nb-NO" sz="1100" u="none" strike="noStrike" dirty="0">
                          <a:effectLst/>
                          <a:latin typeface="Century Gothic" panose="020B0502020202020204" pitchFamily="34" charset="0"/>
                        </a:rPr>
                        <a:t>selv eller pårørende)</a:t>
                      </a:r>
                      <a:endParaRPr lang="nb-NO" sz="11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nb-NO" sz="11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100" u="none" strike="noStrike" dirty="0">
                          <a:effectLst/>
                          <a:latin typeface="Century Gothic" panose="020B0502020202020204" pitchFamily="34" charset="0"/>
                        </a:rPr>
                        <a:t>Medisinske årsaker, </a:t>
                      </a:r>
                      <a:r>
                        <a:rPr lang="nb-NO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organstatus</a:t>
                      </a:r>
                      <a:endParaRPr lang="nb-NO" sz="11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  <a:endParaRPr lang="nb-NO" sz="11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100" u="none" strike="noStrike" dirty="0">
                          <a:effectLst/>
                          <a:latin typeface="Century Gothic" panose="020B0502020202020204" pitchFamily="34" charset="0"/>
                        </a:rPr>
                        <a:t>Andre årsaker</a:t>
                      </a:r>
                      <a:endParaRPr lang="nb-NO" sz="11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nb-NO" sz="11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latin typeface="Century Gothic" panose="020B0502020202020204" pitchFamily="34" charset="0"/>
                        </a:rPr>
                        <a:t>Totalt antall meldte </a:t>
                      </a:r>
                      <a:endParaRPr lang="nb-NO" sz="11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80</a:t>
                      </a:r>
                      <a:endParaRPr lang="nb-NO" sz="11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43512" y="6433083"/>
            <a:ext cx="33131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61232548"/>
              </p:ext>
            </p:extLst>
          </p:nvPr>
        </p:nvGraphicFramePr>
        <p:xfrm>
          <a:off x="166977" y="3933056"/>
          <a:ext cx="11378317" cy="212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78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49160509"/>
              </p:ext>
            </p:extLst>
          </p:nvPr>
        </p:nvGraphicFramePr>
        <p:xfrm>
          <a:off x="321734" y="1083733"/>
          <a:ext cx="1154006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323527" y="332656"/>
            <a:ext cx="11516515" cy="1143000"/>
          </a:xfrm>
        </p:spPr>
        <p:txBody>
          <a:bodyPr>
            <a:normAutofit/>
          </a:bodyPr>
          <a:lstStyle/>
          <a:p>
            <a:r>
              <a:rPr lang="nb-NO" altLang="nb-NO" sz="2000" b="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Tallene i denne rapporten baserer seg på det som er </a:t>
            </a:r>
            <a:r>
              <a:rPr lang="nb-NO" altLang="nb-NO" sz="2000" b="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henvist </a:t>
            </a:r>
            <a:r>
              <a:rPr lang="nb-NO" altLang="nb-NO" sz="2000" b="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av </a:t>
            </a:r>
            <a:r>
              <a:rPr lang="nb-NO" altLang="nb-NO" sz="2000" b="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mulige </a:t>
            </a:r>
            <a:r>
              <a:rPr lang="nb-NO" altLang="nb-NO" sz="2000" b="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donorer til transplantasjonskoordinatorene på OUS, Rikshospitalet i perioden 1.januar tom 31.mars </a:t>
            </a:r>
            <a:r>
              <a:rPr lang="nb-NO" altLang="nb-NO" sz="2000" b="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2021</a:t>
            </a:r>
            <a:r>
              <a:rPr lang="nb-NO" altLang="nb-NO" sz="2000" b="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nb-NO" altLang="nb-NO" sz="2000" b="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endParaRPr lang="nb-NO" sz="2000" b="0" dirty="0"/>
          </a:p>
        </p:txBody>
      </p:sp>
    </p:spTree>
    <p:extLst>
      <p:ext uri="{BB962C8B-B14F-4D97-AF65-F5344CB8AC3E}">
        <p14:creationId xmlns:p14="http://schemas.microsoft.com/office/powerpoint/2010/main" val="10298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42466" y="5850353"/>
            <a:ext cx="1172929" cy="23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tel 1"/>
          <p:cNvSpPr>
            <a:spLocks noGrp="1"/>
          </p:cNvSpPr>
          <p:nvPr/>
        </p:nvSpPr>
        <p:spPr>
          <a:xfrm>
            <a:off x="188532" y="95506"/>
            <a:ext cx="11662536" cy="47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A9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b-NO" altLang="nb-NO" sz="2000" b="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</a:rPr>
              <a:t>Hva skjer på veien fra </a:t>
            </a:r>
            <a:r>
              <a:rPr lang="nb-NO" altLang="nb-NO" sz="2000" b="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</a:rPr>
              <a:t>80 henvisninger til 29 realiserte donorer </a:t>
            </a:r>
            <a:r>
              <a:rPr lang="nb-NO" altLang="nb-NO" sz="2000" b="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nb-NO" sz="2000" b="0" dirty="0"/>
          </a:p>
        </p:txBody>
      </p:sp>
      <p:sp>
        <p:nvSpPr>
          <p:cNvPr id="5" name="Avrundet rektangel 4"/>
          <p:cNvSpPr/>
          <p:nvPr/>
        </p:nvSpPr>
        <p:spPr>
          <a:xfrm>
            <a:off x="5935132" y="1579938"/>
            <a:ext cx="5499401" cy="2473426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Potensiell </a:t>
            </a:r>
            <a:r>
              <a:rPr lang="nb-NO" sz="1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cDCD</a:t>
            </a:r>
            <a:endParaRPr lang="nb-NO" sz="1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 av 16 tilfredsstilte kriterier i forhold til organdonasjon og alder.</a:t>
            </a:r>
          </a:p>
          <a:p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Besluttet å trekke tilbake aktiv behandling og sannsynlighet for at pasienten vil dø i løpet av 90 minutter etter </a:t>
            </a:r>
            <a:r>
              <a:rPr lang="nb-NO" sz="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ekstubasjon</a:t>
            </a:r>
            <a:endParaRPr lang="nb-NO" sz="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nb-NO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Årsak til at </a:t>
            </a:r>
            <a:r>
              <a:rPr lang="nb-NO" sz="1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cDCD</a:t>
            </a:r>
            <a:r>
              <a:rPr lang="nb-NO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donasjon ikke ble realisert</a:t>
            </a:r>
          </a:p>
          <a:p>
            <a:r>
              <a:rPr lang="nb-NO" sz="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cDCD</a:t>
            </a:r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er ikke realisert i påvente av nasjonal utredning.</a:t>
            </a:r>
          </a:p>
          <a:p>
            <a:endParaRPr lang="nb-NO" sz="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Av de 4 identifiserte </a:t>
            </a:r>
            <a:r>
              <a:rPr lang="nb-NO" sz="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cDCD</a:t>
            </a:r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var pårørende positive til donasjon i </a:t>
            </a:r>
            <a:r>
              <a:rPr lang="nb-NO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tilfeller.</a:t>
            </a:r>
          </a:p>
          <a:p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 1 tilfeller ble de pårørende ikke spurt</a:t>
            </a:r>
            <a:r>
              <a:rPr lang="nb-NO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nb-NO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nb-NO" sz="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Gjennomsnittelig</a:t>
            </a:r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antall behandlingsdøgn før tilbaketrekking av livsforlengende behandling var 5 døgn (2-10 dager).</a:t>
            </a:r>
            <a:endParaRPr lang="nb-NO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Avrundet rektangel 5"/>
          <p:cNvSpPr/>
          <p:nvPr/>
        </p:nvSpPr>
        <p:spPr>
          <a:xfrm>
            <a:off x="371364" y="548680"/>
            <a:ext cx="3528392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80 henviste mulige donorer pr 31.mars 2021</a:t>
            </a:r>
          </a:p>
          <a:p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 var ikke </a:t>
            </a:r>
            <a:r>
              <a:rPr lang="nb-NO" sz="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intubert</a:t>
            </a:r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ved melding</a:t>
            </a:r>
          </a:p>
          <a:p>
            <a:r>
              <a:rPr lang="nb-NO" sz="12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15 ble ikke akseptert av RH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4 cancer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11 annen medisinsk årsak</a:t>
            </a:r>
          </a:p>
        </p:txBody>
      </p:sp>
      <p:sp>
        <p:nvSpPr>
          <p:cNvPr id="7" name="Avrundet rektangel 6"/>
          <p:cNvSpPr/>
          <p:nvPr/>
        </p:nvSpPr>
        <p:spPr>
          <a:xfrm>
            <a:off x="786230" y="1798629"/>
            <a:ext cx="3528392" cy="6220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Potensiell donor 65</a:t>
            </a:r>
          </a:p>
          <a:p>
            <a:r>
              <a:rPr lang="nb-NO" sz="800" smtClean="0">
                <a:solidFill>
                  <a:schemeClr val="tx1"/>
                </a:solidFill>
                <a:latin typeface="Century Gothic" panose="020B0502020202020204" pitchFamily="34" charset="0"/>
              </a:rPr>
              <a:t>Død </a:t>
            </a:r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under pågående respiratorbehandling i </a:t>
            </a:r>
            <a:r>
              <a:rPr lang="nb-NO" sz="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int.avd</a:t>
            </a:r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der det var påvist/mistenkt en potensiell dødelig hjerneskade  </a:t>
            </a:r>
            <a:endParaRPr lang="nb-NO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Avrundet rektangel 7"/>
          <p:cNvSpPr/>
          <p:nvPr/>
        </p:nvSpPr>
        <p:spPr>
          <a:xfrm>
            <a:off x="1273919" y="2577976"/>
            <a:ext cx="3528392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Årsak til at donasjon ikke ble realisert</a:t>
            </a:r>
          </a:p>
          <a:p>
            <a:r>
              <a:rPr lang="nb-NO" sz="8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System 0</a:t>
            </a:r>
          </a:p>
          <a:p>
            <a:r>
              <a:rPr lang="nb-NO" sz="8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Donor/organ 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6 Medisinske årsaker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16 Kriterier for opphevet cerebral sirkulasjon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0 Plutselig død/hjertestans</a:t>
            </a:r>
          </a:p>
          <a:p>
            <a:r>
              <a:rPr lang="nb-NO" sz="8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Tillatelse 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8 Avslag fra pårørende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 Avslag avdøde</a:t>
            </a:r>
            <a:endParaRPr lang="nb-NO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1709097" y="4046293"/>
            <a:ext cx="3528392" cy="6132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Egnet DBD donor 30</a:t>
            </a:r>
          </a:p>
          <a:p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Medisinsk egnet donor som er erklært død basert på gjeldende juridiske krav til dokumentasjon  av total ødeleggelse av hjernen</a:t>
            </a:r>
            <a:endParaRPr lang="nb-NO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188532" y="4952290"/>
            <a:ext cx="3428323" cy="6132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Faktisk DBD donor – samtykke foreligger</a:t>
            </a:r>
          </a:p>
          <a:p>
            <a:pPr marL="228600" indent="-228600">
              <a:buAutoNum type="alphaLcPeriod"/>
            </a:pPr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Utført operativt inngrep med intensjon om organuttak</a:t>
            </a:r>
          </a:p>
          <a:p>
            <a:pPr marL="228600" indent="-228600">
              <a:buAutoNum type="alphaLcPeriod"/>
            </a:pPr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Minst ett organ er ivaretatt med transplantasjon som formål</a:t>
            </a:r>
            <a:endParaRPr lang="nb-NO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Oppoverbøyd pil 20"/>
          <p:cNvSpPr/>
          <p:nvPr/>
        </p:nvSpPr>
        <p:spPr>
          <a:xfrm rot="5400000">
            <a:off x="660278" y="2729702"/>
            <a:ext cx="728378" cy="264315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2700"/>
            <a:bevelB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2" name="Oppoverbøyd pil 21"/>
          <p:cNvSpPr/>
          <p:nvPr/>
        </p:nvSpPr>
        <p:spPr>
          <a:xfrm rot="5400000">
            <a:off x="1299535" y="4033643"/>
            <a:ext cx="432000" cy="264315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2700"/>
            <a:bevelB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5" name="Oppoverbøyd pil 24"/>
          <p:cNvSpPr/>
          <p:nvPr/>
        </p:nvSpPr>
        <p:spPr>
          <a:xfrm rot="5400000">
            <a:off x="334553" y="1819292"/>
            <a:ext cx="499294" cy="264315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2700"/>
            <a:bevelB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6" name="Avrundet rektangel 25"/>
          <p:cNvSpPr/>
          <p:nvPr/>
        </p:nvSpPr>
        <p:spPr>
          <a:xfrm>
            <a:off x="1383376" y="5755853"/>
            <a:ext cx="3959090" cy="379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29 DBD realiserte donorer</a:t>
            </a:r>
            <a:endParaRPr lang="nb-NO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Avrundet rektangel 26"/>
          <p:cNvSpPr/>
          <p:nvPr/>
        </p:nvSpPr>
        <p:spPr>
          <a:xfrm>
            <a:off x="6527799" y="5736738"/>
            <a:ext cx="4377267" cy="379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0 </a:t>
            </a:r>
            <a:r>
              <a:rPr lang="nb-NO" sz="1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cDCD</a:t>
            </a:r>
            <a:r>
              <a:rPr lang="nb-NO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realiserte donorer</a:t>
            </a:r>
            <a:endParaRPr lang="nb-NO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Pil høyre 28"/>
          <p:cNvSpPr/>
          <p:nvPr/>
        </p:nvSpPr>
        <p:spPr>
          <a:xfrm>
            <a:off x="3782291" y="3141132"/>
            <a:ext cx="2051411" cy="246569"/>
          </a:xfrm>
          <a:prstGeom prst="rightArrow">
            <a:avLst/>
          </a:prstGeom>
          <a:pattFill prst="ltHorz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30" name="Pil ned 29"/>
          <p:cNvSpPr/>
          <p:nvPr/>
        </p:nvSpPr>
        <p:spPr>
          <a:xfrm>
            <a:off x="8609190" y="4656310"/>
            <a:ext cx="385538" cy="250824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32" name="Pil ned 31"/>
          <p:cNvSpPr/>
          <p:nvPr/>
        </p:nvSpPr>
        <p:spPr>
          <a:xfrm>
            <a:off x="8609190" y="3832049"/>
            <a:ext cx="385538" cy="203519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34" name="Pil ned 33"/>
          <p:cNvSpPr/>
          <p:nvPr/>
        </p:nvSpPr>
        <p:spPr>
          <a:xfrm>
            <a:off x="8609191" y="5478444"/>
            <a:ext cx="385538" cy="247184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35" name="Avrundet rektangel 34"/>
          <p:cNvSpPr/>
          <p:nvPr/>
        </p:nvSpPr>
        <p:spPr>
          <a:xfrm>
            <a:off x="6052257" y="4701886"/>
            <a:ext cx="5499403" cy="102374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Faktisk </a:t>
            </a:r>
            <a:r>
              <a:rPr lang="nb-NO" sz="1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cDCD</a:t>
            </a:r>
            <a:r>
              <a:rPr lang="nb-NO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donor – samtykke foreligger </a:t>
            </a:r>
            <a:r>
              <a:rPr lang="nb-NO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</a:t>
            </a:r>
            <a:endParaRPr lang="nb-NO" sz="1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28600" indent="-228600">
              <a:buAutoNum type="alphaLcPeriod"/>
            </a:pPr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Utført operativt inngrep med intensjon om organuttak</a:t>
            </a:r>
          </a:p>
          <a:p>
            <a:pPr marL="228600" indent="-228600">
              <a:buAutoNum type="alphaLcPeriod"/>
            </a:pPr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Minst ett organ er ivaretatt med transplantasjon som formål</a:t>
            </a:r>
            <a:endParaRPr lang="nb-NO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Avrundet rektangel 35"/>
          <p:cNvSpPr/>
          <p:nvPr/>
        </p:nvSpPr>
        <p:spPr>
          <a:xfrm>
            <a:off x="5943600" y="3833136"/>
            <a:ext cx="5499403" cy="99422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Egnet </a:t>
            </a:r>
            <a:r>
              <a:rPr lang="nb-NO" sz="1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cDCD</a:t>
            </a:r>
            <a:r>
              <a:rPr lang="nb-NO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donor 4</a:t>
            </a:r>
          </a:p>
          <a:p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Medisinsk egnet donor som er erklært død basert på gjeldende juridiske krav til hjerte- og sirkulasjonsstans</a:t>
            </a:r>
            <a:endParaRPr lang="nb-NO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Avrundet rektangel 36"/>
          <p:cNvSpPr/>
          <p:nvPr/>
        </p:nvSpPr>
        <p:spPr>
          <a:xfrm>
            <a:off x="5910707" y="898928"/>
            <a:ext cx="5499401" cy="379623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cDCD</a:t>
            </a:r>
            <a:r>
              <a:rPr lang="nb-NO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er ikke realisert i påvente av nasjonal utredning og godkjenning</a:t>
            </a:r>
            <a:endParaRPr lang="nb-NO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Pil ned 37"/>
          <p:cNvSpPr/>
          <p:nvPr/>
        </p:nvSpPr>
        <p:spPr>
          <a:xfrm rot="16200000">
            <a:off x="3581036" y="5156429"/>
            <a:ext cx="385538" cy="25849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28" name="Avrundet rektangel 27"/>
          <p:cNvSpPr/>
          <p:nvPr/>
        </p:nvSpPr>
        <p:spPr>
          <a:xfrm>
            <a:off x="3903052" y="4954953"/>
            <a:ext cx="1494331" cy="6132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Actual</a:t>
            </a:r>
            <a:r>
              <a:rPr lang="nb-NO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donor 1</a:t>
            </a:r>
          </a:p>
          <a:p>
            <a:r>
              <a:rPr lang="nb-NO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r>
              <a:rPr lang="nb-NO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cancer </a:t>
            </a:r>
            <a:r>
              <a:rPr lang="nb-NO" sz="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peroperativt</a:t>
            </a:r>
            <a:endParaRPr lang="nb-NO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Pil ned 30"/>
          <p:cNvSpPr/>
          <p:nvPr/>
        </p:nvSpPr>
        <p:spPr>
          <a:xfrm>
            <a:off x="1756402" y="4693798"/>
            <a:ext cx="385538" cy="25849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33" name="Pil ned 32"/>
          <p:cNvSpPr/>
          <p:nvPr/>
        </p:nvSpPr>
        <p:spPr>
          <a:xfrm>
            <a:off x="1756402" y="5565383"/>
            <a:ext cx="385538" cy="1602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cxnSp>
        <p:nvCxnSpPr>
          <p:cNvPr id="10" name="Rett linje 9"/>
          <p:cNvCxnSpPr/>
          <p:nvPr/>
        </p:nvCxnSpPr>
        <p:spPr>
          <a:xfrm>
            <a:off x="1647693" y="3325091"/>
            <a:ext cx="2126112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ppoverbøyd pil 39"/>
          <p:cNvSpPr/>
          <p:nvPr/>
        </p:nvSpPr>
        <p:spPr>
          <a:xfrm rot="10800000" flipH="1">
            <a:off x="5381349" y="5873529"/>
            <a:ext cx="445866" cy="424375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2700"/>
            <a:bevelB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1" name="Oppoverbøyd pil 40"/>
          <p:cNvSpPr/>
          <p:nvPr/>
        </p:nvSpPr>
        <p:spPr>
          <a:xfrm rot="10800000">
            <a:off x="6045770" y="5878273"/>
            <a:ext cx="432000" cy="419632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2700"/>
            <a:bevelB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9" name="Avrundet rektangel 38"/>
          <p:cNvSpPr/>
          <p:nvPr/>
        </p:nvSpPr>
        <p:spPr>
          <a:xfrm>
            <a:off x="4040255" y="6382079"/>
            <a:ext cx="3959090" cy="37962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nb-NO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Totalt antall realiserte donorer </a:t>
            </a:r>
            <a:r>
              <a:rPr lang="nb-NO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29</a:t>
            </a:r>
            <a:endParaRPr lang="nb-NO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11598998" cy="383854"/>
          </a:xfrm>
        </p:spPr>
        <p:txBody>
          <a:bodyPr>
            <a:normAutofit fontScale="90000"/>
          </a:bodyPr>
          <a:lstStyle/>
          <a:p>
            <a:r>
              <a:rPr lang="nb-NO" altLang="nb-NO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Meldte mulige-  </a:t>
            </a:r>
            <a:r>
              <a:rPr lang="nb-NO" altLang="nb-NO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og realiserte donorer </a:t>
            </a:r>
            <a:r>
              <a:rPr lang="nb-NO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1.januar – 31.mars </a:t>
            </a:r>
            <a:r>
              <a:rPr lang="nb-NO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2021</a:t>
            </a:r>
            <a:r>
              <a:rPr lang="nb-NO" altLang="nb-NO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nb-NO" altLang="nb-NO" sz="2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nb-NO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702233"/>
              </p:ext>
            </p:extLst>
          </p:nvPr>
        </p:nvGraphicFramePr>
        <p:xfrm>
          <a:off x="179512" y="469127"/>
          <a:ext cx="11795152" cy="628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Rett linje 5"/>
          <p:cNvCxnSpPr/>
          <p:nvPr/>
        </p:nvCxnSpPr>
        <p:spPr>
          <a:xfrm flipH="1" flipV="1">
            <a:off x="3289672" y="739474"/>
            <a:ext cx="1" cy="42591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 flipV="1">
            <a:off x="5135816" y="739474"/>
            <a:ext cx="0" cy="42591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 flipV="1">
            <a:off x="6925223" y="739475"/>
            <a:ext cx="0" cy="42591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765095" y="6635103"/>
            <a:ext cx="33131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0249" y="235252"/>
            <a:ext cx="10515600" cy="430005"/>
          </a:xfrm>
        </p:spPr>
        <p:txBody>
          <a:bodyPr>
            <a:normAutofit/>
          </a:bodyPr>
          <a:lstStyle/>
          <a:p>
            <a:r>
              <a:rPr lang="nb-NO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Aktivitet pr. helseregion 1.januar – 31.mars </a:t>
            </a:r>
            <a:r>
              <a:rPr lang="nb-NO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2021</a:t>
            </a:r>
            <a:endParaRPr lang="nb-NO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598440"/>
              </p:ext>
            </p:extLst>
          </p:nvPr>
        </p:nvGraphicFramePr>
        <p:xfrm>
          <a:off x="479728" y="898499"/>
          <a:ext cx="11553246" cy="494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Rett linje 5"/>
          <p:cNvCxnSpPr/>
          <p:nvPr/>
        </p:nvCxnSpPr>
        <p:spPr>
          <a:xfrm flipV="1">
            <a:off x="3725186" y="1224501"/>
            <a:ext cx="0" cy="412672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 flipV="1">
            <a:off x="9022079" y="1224501"/>
            <a:ext cx="0" cy="412672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flipV="1">
            <a:off x="6455134" y="1224501"/>
            <a:ext cx="0" cy="412672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Sylinder 2"/>
          <p:cNvSpPr txBox="1"/>
          <p:nvPr/>
        </p:nvSpPr>
        <p:spPr>
          <a:xfrm>
            <a:off x="1566407" y="1276183"/>
            <a:ext cx="1363060" cy="2462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nb-NO" sz="1000" dirty="0" smtClean="0">
                <a:latin typeface="Century Gothic" panose="020B0502020202020204" pitchFamily="34" charset="0"/>
              </a:rPr>
              <a:t>Donorer PMP 6,22</a:t>
            </a:r>
            <a:endParaRPr lang="nb-NO" sz="1000" dirty="0">
              <a:latin typeface="Century Gothic" panose="020B0502020202020204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4390444" y="1277240"/>
            <a:ext cx="1390153" cy="2462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nb-NO" sz="1000" dirty="0" smtClean="0">
                <a:latin typeface="Century Gothic" panose="020B0502020202020204" pitchFamily="34" charset="0"/>
              </a:rPr>
              <a:t>Donorer PMP 12,23</a:t>
            </a:r>
            <a:endParaRPr lang="nb-NO" sz="1000" dirty="0">
              <a:latin typeface="Century Gothic" panose="020B0502020202020204" pitchFamily="34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6999797" y="1276184"/>
            <a:ext cx="1372925" cy="2462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nb-NO" sz="1000" dirty="0" smtClean="0">
                <a:latin typeface="Century Gothic" panose="020B0502020202020204" pitchFamily="34" charset="0"/>
              </a:rPr>
              <a:t>Donorer PMP 2,68</a:t>
            </a:r>
            <a:endParaRPr lang="nb-NO" sz="1000" dirty="0">
              <a:latin typeface="Century Gothic" panose="020B050202020202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9489882" y="1265852"/>
            <a:ext cx="1300038" cy="2462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nb-NO" sz="1000" dirty="0" smtClean="0">
                <a:latin typeface="Century Gothic" panose="020B0502020202020204" pitchFamily="34" charset="0"/>
              </a:rPr>
              <a:t>Donorer PMP 4,60</a:t>
            </a:r>
            <a:endParaRPr lang="nb-NO" sz="1000" dirty="0">
              <a:latin typeface="Century Gothic" panose="020B0502020202020204" pitchFamily="34" charset="0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818984" y="547445"/>
            <a:ext cx="3571460" cy="2462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nb-NO" sz="1000" dirty="0" smtClean="0">
                <a:latin typeface="Century Gothic" panose="020B0502020202020204" pitchFamily="34" charset="0"/>
              </a:rPr>
              <a:t>Donorer PMP i Norge 1.kvartal  5,38  (PMP år 21,52)</a:t>
            </a:r>
            <a:endParaRPr lang="nb-NO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750545"/>
              </p:ext>
            </p:extLst>
          </p:nvPr>
        </p:nvGraphicFramePr>
        <p:xfrm>
          <a:off x="395288" y="774217"/>
          <a:ext cx="11452156" cy="515422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724139"/>
                <a:gridCol w="849683"/>
                <a:gridCol w="931433"/>
                <a:gridCol w="928956"/>
                <a:gridCol w="1032997"/>
                <a:gridCol w="1030521"/>
                <a:gridCol w="1032999"/>
                <a:gridCol w="1032997"/>
                <a:gridCol w="1030521"/>
                <a:gridCol w="928956"/>
                <a:gridCol w="928954"/>
              </a:tblGrid>
              <a:tr h="354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Hjerte-Lunge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Dobbel 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Singel 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Hjerte-Nyre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Lever-Nyre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 DD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 LD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Nyre-</a:t>
                      </a: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</a:t>
                      </a: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Pancreas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301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Øy-celler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Hjerter totalt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Nyrer totalt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79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64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74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61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 totalt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Lunger totalt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Pancreas</a:t>
                      </a: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tot</a:t>
                      </a: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5" name="Text Box 772"/>
          <p:cNvSpPr txBox="1">
            <a:spLocks noChangeArrowheads="1"/>
          </p:cNvSpPr>
          <p:nvPr/>
        </p:nvSpPr>
        <p:spPr bwMode="auto">
          <a:xfrm>
            <a:off x="395287" y="188914"/>
            <a:ext cx="10045787" cy="60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</a:t>
            </a:r>
            <a:r>
              <a:rPr lang="nb-NO" altLang="nb-NO" sz="20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ransplantasjoner </a:t>
            </a:r>
            <a:r>
              <a:rPr lang="nb-NO" altLang="nb-NO" sz="20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1.januar – 31.mars </a:t>
            </a:r>
            <a:r>
              <a:rPr lang="nb-NO" altLang="nb-NO" sz="20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2021 </a:t>
            </a:r>
            <a:endParaRPr lang="nb-NO" altLang="nb-NO" sz="2000" dirty="0">
              <a:solidFill>
                <a:schemeClr val="accent5">
                  <a:lumMod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4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</a:rPr>
              <a:t>til sammenligning tall fra </a:t>
            </a:r>
            <a:r>
              <a:rPr lang="nb-NO" altLang="nb-NO" sz="14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</a:rPr>
              <a:t>2012 </a:t>
            </a:r>
            <a:r>
              <a:rPr lang="nb-NO" altLang="nb-NO" sz="14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nb-NO" altLang="nb-NO" sz="14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</a:rPr>
              <a:t>2020 </a:t>
            </a:r>
            <a:endParaRPr lang="nb-NO" altLang="nb-NO" sz="1400" dirty="0">
              <a:solidFill>
                <a:schemeClr val="accent5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395288" y="4567011"/>
            <a:ext cx="1145214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 flipV="1">
            <a:off x="10914510" y="790343"/>
            <a:ext cx="0" cy="52565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62060" y="6308015"/>
            <a:ext cx="33131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98686"/>
              </p:ext>
            </p:extLst>
          </p:nvPr>
        </p:nvGraphicFramePr>
        <p:xfrm>
          <a:off x="272650" y="1575372"/>
          <a:ext cx="10749765" cy="330199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988694"/>
                <a:gridCol w="894125"/>
                <a:gridCol w="835567"/>
                <a:gridCol w="797280"/>
                <a:gridCol w="858090"/>
                <a:gridCol w="896377"/>
                <a:gridCol w="894124"/>
                <a:gridCol w="896377"/>
                <a:gridCol w="898630"/>
                <a:gridCol w="894124"/>
                <a:gridCol w="896377"/>
              </a:tblGrid>
              <a:tr h="5304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1.kv</a:t>
                      </a:r>
                      <a:endParaRPr kumimoji="0" lang="nb-NO" altLang="nb-NO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noFill/>
                  </a:tcPr>
                </a:tc>
              </a:tr>
              <a:tr h="274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T="45727" marB="45727" horzOverflow="overflow">
                    <a:noFill/>
                  </a:tcPr>
                </a:tc>
              </a:tr>
              <a:tr h="274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Hjerte-Lunge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noFill/>
                  </a:tcPr>
                </a:tc>
              </a:tr>
              <a:tr h="274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Dobbel 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34*</a:t>
                      </a:r>
                    </a:p>
                  </a:txBody>
                  <a:tcPr marT="45727" marB="45727" horzOverflow="overflow">
                    <a:noFill/>
                  </a:tcPr>
                </a:tc>
              </a:tr>
              <a:tr h="274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Singel 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noFill/>
                  </a:tcPr>
                </a:tc>
              </a:tr>
              <a:tr h="274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T="45727" marB="45727" horzOverflow="overflow">
                    <a:noFill/>
                  </a:tcPr>
                </a:tc>
              </a:tr>
              <a:tr h="274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Nyrer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198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219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285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289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293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348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337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366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380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424</a:t>
                      </a:r>
                    </a:p>
                  </a:txBody>
                  <a:tcPr marT="45727" marB="45727" horzOverflow="overflow">
                    <a:noFill/>
                  </a:tcPr>
                </a:tc>
              </a:tr>
              <a:tr h="274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Nyre-</a:t>
                      </a: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Pancreas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T="45727" marB="45727" horzOverflow="overflow">
                    <a:noFill/>
                  </a:tcPr>
                </a:tc>
              </a:tr>
              <a:tr h="2826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Pancreas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T="45727" marB="45727" horzOverflow="overflow">
                    <a:noFill/>
                  </a:tcPr>
                </a:tc>
              </a:tr>
              <a:tr h="2842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Øy-celler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noFill/>
                  </a:tcPr>
                </a:tc>
              </a:tr>
              <a:tr h="2842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Nyrer totalt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204</a:t>
                      </a: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227</a:t>
                      </a: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303</a:t>
                      </a: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311</a:t>
                      </a: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306</a:t>
                      </a: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356</a:t>
                      </a: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341</a:t>
                      </a: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370</a:t>
                      </a: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387</a:t>
                      </a:r>
                    </a:p>
                  </a:txBody>
                  <a:tcPr marT="45727" marB="45727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428</a:t>
                      </a:r>
                    </a:p>
                  </a:txBody>
                  <a:tcPr marT="45727" marB="45727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5" name="Text Box 168"/>
          <p:cNvSpPr txBox="1">
            <a:spLocks noChangeArrowheads="1"/>
          </p:cNvSpPr>
          <p:nvPr/>
        </p:nvSpPr>
        <p:spPr bwMode="auto">
          <a:xfrm>
            <a:off x="539749" y="333375"/>
            <a:ext cx="10215569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Antall </a:t>
            </a:r>
            <a:r>
              <a:rPr lang="nb-NO" altLang="nb-NO" sz="20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pasienter på venteliste </a:t>
            </a:r>
            <a:r>
              <a:rPr lang="nb-NO" altLang="nb-NO" sz="20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pr </a:t>
            </a:r>
            <a:r>
              <a:rPr lang="nb-NO" altLang="nb-NO" sz="20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31.mars </a:t>
            </a:r>
            <a:r>
              <a:rPr lang="nb-NO" altLang="nb-NO" sz="20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2021</a:t>
            </a:r>
            <a:endParaRPr lang="nb-NO" altLang="nb-NO" sz="2000" dirty="0">
              <a:solidFill>
                <a:schemeClr val="accent5">
                  <a:lumMod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4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til sammenligning tall fra </a:t>
            </a:r>
            <a:r>
              <a:rPr lang="nb-NO" altLang="nb-NO" sz="14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2012 </a:t>
            </a:r>
            <a:r>
              <a:rPr lang="nb-NO" altLang="nb-NO" sz="14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- </a:t>
            </a:r>
            <a:r>
              <a:rPr lang="nb-NO" altLang="nb-NO" sz="14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2020</a:t>
            </a:r>
            <a:endParaRPr lang="nb-NO" altLang="nb-NO" sz="1200" dirty="0">
              <a:solidFill>
                <a:schemeClr val="accent5">
                  <a:lumMod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9022940" y="5108432"/>
            <a:ext cx="19879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0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</a:rPr>
              <a:t>Kilde : </a:t>
            </a:r>
            <a:r>
              <a:rPr lang="nb-NO" altLang="nb-NO" sz="10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</a:rPr>
              <a:t>Scandiatransplant</a:t>
            </a:r>
            <a:endParaRPr lang="nb-NO" altLang="nb-NO" sz="1000" dirty="0">
              <a:solidFill>
                <a:schemeClr val="accent5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Rett linje 7"/>
          <p:cNvCxnSpPr/>
          <p:nvPr/>
        </p:nvCxnSpPr>
        <p:spPr>
          <a:xfrm>
            <a:off x="284212" y="4571757"/>
            <a:ext cx="1072664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 flipV="1">
            <a:off x="10129049" y="1575372"/>
            <a:ext cx="0" cy="33123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362060" y="6308015"/>
            <a:ext cx="33131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181535"/>
              </p:ext>
            </p:extLst>
          </p:nvPr>
        </p:nvGraphicFramePr>
        <p:xfrm>
          <a:off x="11212610" y="1607099"/>
          <a:ext cx="801811" cy="328064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01811"/>
              </a:tblGrid>
              <a:tr h="3805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Ved utgangen av 2020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902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902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902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80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464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0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411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38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0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464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6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414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284212" y="5129085"/>
            <a:ext cx="1441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latin typeface="Century Gothic" panose="020B0502020202020204" pitchFamily="34" charset="0"/>
              </a:rPr>
              <a:t>* </a:t>
            </a:r>
            <a:r>
              <a:rPr lang="nb-NO" sz="1000" dirty="0" err="1" smtClean="0">
                <a:latin typeface="Century Gothic" panose="020B0502020202020204" pitchFamily="34" charset="0"/>
              </a:rPr>
              <a:t>innkl</a:t>
            </a:r>
            <a:r>
              <a:rPr lang="nb-NO" sz="1000" dirty="0" smtClean="0">
                <a:latin typeface="Century Gothic" panose="020B0502020202020204" pitchFamily="34" charset="0"/>
              </a:rPr>
              <a:t>. 1 lever + nyre</a:t>
            </a:r>
            <a:endParaRPr lang="nb-NO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1371" y="332656"/>
            <a:ext cx="11329259" cy="432048"/>
          </a:xfrm>
        </p:spPr>
        <p:txBody>
          <a:bodyPr>
            <a:normAutofit/>
          </a:bodyPr>
          <a:lstStyle/>
          <a:p>
            <a:r>
              <a:rPr lang="nb-NO" altLang="nb-NO" sz="2000" b="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Utvikling ventelister pr. 31.mars 2010 - 2021</a:t>
            </a:r>
            <a:endParaRPr lang="nb-NO" sz="2000" b="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873517"/>
              </p:ext>
            </p:extLst>
          </p:nvPr>
        </p:nvGraphicFramePr>
        <p:xfrm>
          <a:off x="431800" y="836713"/>
          <a:ext cx="11328400" cy="506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74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84243"/>
              </p:ext>
            </p:extLst>
          </p:nvPr>
        </p:nvGraphicFramePr>
        <p:xfrm>
          <a:off x="468313" y="1805384"/>
          <a:ext cx="11267815" cy="94297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004438"/>
                <a:gridCol w="843679"/>
                <a:gridCol w="787435"/>
                <a:gridCol w="787435"/>
                <a:gridCol w="838993"/>
                <a:gridCol w="822587"/>
                <a:gridCol w="782748"/>
                <a:gridCol w="848367"/>
                <a:gridCol w="850712"/>
                <a:gridCol w="850709"/>
                <a:gridCol w="850712"/>
              </a:tblGrid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nb-NO" altLang="nb-NO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nb-NO" altLang="nb-NO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nb-NO" altLang="nb-NO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36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Meldte mulige donorer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66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89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85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  <a:tr h="29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Realiserte donasjoner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90000" marR="90000" marT="46800" marB="46800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6" name="Text Box 65"/>
          <p:cNvSpPr txBox="1">
            <a:spLocks noChangeArrowheads="1"/>
          </p:cNvSpPr>
          <p:nvPr/>
        </p:nvSpPr>
        <p:spPr bwMode="auto">
          <a:xfrm>
            <a:off x="468313" y="253738"/>
            <a:ext cx="6840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O</a:t>
            </a:r>
            <a:r>
              <a:rPr lang="nb-NO" altLang="nb-NO" sz="20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rgandonasjon </a:t>
            </a:r>
            <a:r>
              <a:rPr lang="nb-NO" altLang="nb-NO" sz="20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1.januar - 31.mars </a:t>
            </a:r>
            <a:r>
              <a:rPr lang="nb-NO" altLang="nb-NO" sz="20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2021</a:t>
            </a:r>
            <a:endParaRPr lang="nb-NO" altLang="nb-NO" sz="2000" dirty="0">
              <a:solidFill>
                <a:schemeClr val="accent5">
                  <a:lumMod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nb-NO" altLang="nb-NO" sz="14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Henviste </a:t>
            </a:r>
            <a:r>
              <a:rPr lang="nb-NO" altLang="nb-NO" sz="14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mulige- og realiserte </a:t>
            </a:r>
            <a:r>
              <a:rPr lang="nb-NO" altLang="nb-NO" sz="14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donorer - til </a:t>
            </a:r>
            <a:r>
              <a:rPr lang="nb-NO" altLang="nb-NO" sz="14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sammenligning tall fra </a:t>
            </a:r>
            <a:r>
              <a:rPr lang="nb-NO" altLang="nb-NO" sz="14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2012 </a:t>
            </a:r>
            <a:r>
              <a:rPr lang="nb-NO" altLang="nb-NO" sz="14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- </a:t>
            </a:r>
            <a:r>
              <a:rPr lang="nb-NO" altLang="nb-NO" sz="14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2020  </a:t>
            </a:r>
            <a:endParaRPr lang="nb-NO" altLang="nb-NO" sz="1200" dirty="0">
              <a:solidFill>
                <a:schemeClr val="accent5">
                  <a:lumMod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468313" y="1202592"/>
            <a:ext cx="112470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Gjennomsnittet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av antall realiserte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donasjoner 1.jan – 31.mars de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siste 9 årene er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26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(lavest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21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– høyest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31). </a:t>
            </a:r>
            <a:endParaRPr kumimoji="1" lang="nb-NO" altLang="nb-NO" sz="1200" dirty="0">
              <a:solidFill>
                <a:schemeClr val="accent5">
                  <a:lumMod val="25000"/>
                </a:schemeClr>
              </a:solidFill>
              <a:latin typeface="Century Gothic" panose="020B0502020202020204" pitchFamily="34" charset="0"/>
              <a:ea typeface="ヒラギノ角ゴ Pro W3" pitchFamily="-108" charset="-128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Pr. 31.mars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2021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har vi hatt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29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realiserte donasjoner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.</a:t>
            </a:r>
            <a:endParaRPr kumimoji="1" lang="nb-NO" altLang="nb-NO" sz="1200" dirty="0">
              <a:solidFill>
                <a:schemeClr val="accent5">
                  <a:lumMod val="25000"/>
                </a:schemeClr>
              </a:solidFill>
              <a:latin typeface="Century Gothic" panose="020B0502020202020204" pitchFamily="34" charset="0"/>
              <a:ea typeface="ヒラギノ角ゴ Pro W3" pitchFamily="-108" charset="-128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62060" y="6308015"/>
            <a:ext cx="33131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  <p:cxnSp>
        <p:nvCxnSpPr>
          <p:cNvPr id="9" name="Rett linje 8"/>
          <p:cNvCxnSpPr/>
          <p:nvPr/>
        </p:nvCxnSpPr>
        <p:spPr>
          <a:xfrm flipV="1">
            <a:off x="10872963" y="1808820"/>
            <a:ext cx="0" cy="93610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62209134"/>
              </p:ext>
            </p:extLst>
          </p:nvPr>
        </p:nvGraphicFramePr>
        <p:xfrm>
          <a:off x="468313" y="2957885"/>
          <a:ext cx="11247036" cy="2926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47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S - Overordn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US - Overordnet" id="{F725D9B7-581D-4B18-9B40-92318DDFB618}" vid="{727EF508-B9FB-409F-8ED7-3BDCD2817A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</Template>
  <TotalTime>2541</TotalTime>
  <Words>1188</Words>
  <Application>Microsoft Office PowerPoint</Application>
  <PresentationFormat>Egendefinert</PresentationFormat>
  <Paragraphs>508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OUS - Overordnet</vt:lpstr>
      <vt:lpstr>PowerPoint-presentasjon</vt:lpstr>
      <vt:lpstr>Tallene i denne rapporten baserer seg på det som er henvist av mulige donorer til transplantasjonskoordinatorene på OUS, Rikshospitalet i perioden 1.januar tom 31.mars 2021 </vt:lpstr>
      <vt:lpstr>PowerPoint-presentasjon</vt:lpstr>
      <vt:lpstr>Meldte mulige-  og realiserte donorer 1.januar – 31.mars 2021 </vt:lpstr>
      <vt:lpstr>Aktivitet pr. helseregion 1.januar – 31.mars 2021</vt:lpstr>
      <vt:lpstr>PowerPoint-presentasjon</vt:lpstr>
      <vt:lpstr>PowerPoint-presentasjon</vt:lpstr>
      <vt:lpstr>Utvikling ventelister pr. 31.mars 2010 - 2021</vt:lpstr>
      <vt:lpstr>PowerPoint-presentasjon</vt:lpstr>
      <vt:lpstr>PowerPoint-presentasjon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Per Arne Bakkan</dc:creator>
  <cp:lastModifiedBy>Per Arne Bakkan</cp:lastModifiedBy>
  <cp:revision>177</cp:revision>
  <cp:lastPrinted>2021-02-22T09:07:47Z</cp:lastPrinted>
  <dcterms:created xsi:type="dcterms:W3CDTF">2019-07-18T06:56:52Z</dcterms:created>
  <dcterms:modified xsi:type="dcterms:W3CDTF">2021-04-13T08:02:54Z</dcterms:modified>
</cp:coreProperties>
</file>